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9"/>
  </p:notesMasterIdLst>
  <p:sldIdLst>
    <p:sldId id="256" r:id="rId2"/>
    <p:sldId id="270" r:id="rId3"/>
    <p:sldId id="273" r:id="rId4"/>
    <p:sldId id="274" r:id="rId5"/>
    <p:sldId id="272" r:id="rId6"/>
    <p:sldId id="271" r:id="rId7"/>
    <p:sldId id="302" r:id="rId8"/>
    <p:sldId id="275" r:id="rId9"/>
    <p:sldId id="280" r:id="rId10"/>
    <p:sldId id="276" r:id="rId11"/>
    <p:sldId id="277" r:id="rId12"/>
    <p:sldId id="278" r:id="rId13"/>
    <p:sldId id="279" r:id="rId14"/>
    <p:sldId id="303" r:id="rId15"/>
    <p:sldId id="304" r:id="rId16"/>
    <p:sldId id="305" r:id="rId17"/>
    <p:sldId id="306" r:id="rId18"/>
    <p:sldId id="307" r:id="rId19"/>
    <p:sldId id="308" r:id="rId20"/>
    <p:sldId id="281" r:id="rId21"/>
    <p:sldId id="283" r:id="rId22"/>
    <p:sldId id="282" r:id="rId23"/>
    <p:sldId id="286" r:id="rId24"/>
    <p:sldId id="285" r:id="rId25"/>
    <p:sldId id="309" r:id="rId26"/>
    <p:sldId id="287" r:id="rId27"/>
    <p:sldId id="288" r:id="rId28"/>
    <p:sldId id="315" r:id="rId29"/>
    <p:sldId id="289" r:id="rId30"/>
    <p:sldId id="314" r:id="rId31"/>
    <p:sldId id="284" r:id="rId32"/>
    <p:sldId id="290" r:id="rId33"/>
    <p:sldId id="291" r:id="rId34"/>
    <p:sldId id="292" r:id="rId35"/>
    <p:sldId id="310" r:id="rId36"/>
    <p:sldId id="298" r:id="rId37"/>
    <p:sldId id="299" r:id="rId38"/>
    <p:sldId id="293" r:id="rId39"/>
    <p:sldId id="294" r:id="rId40"/>
    <p:sldId id="312" r:id="rId41"/>
    <p:sldId id="295" r:id="rId42"/>
    <p:sldId id="311" r:id="rId43"/>
    <p:sldId id="296" r:id="rId44"/>
    <p:sldId id="313" r:id="rId45"/>
    <p:sldId id="297" r:id="rId46"/>
    <p:sldId id="300" r:id="rId47"/>
    <p:sldId id="301" r:id="rId48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75" d="100"/>
          <a:sy n="75" d="100"/>
        </p:scale>
        <p:origin x="-129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curia.europa.eu/arrets/TRA-DOC-HU-ARRET-C-0283-1981-200406999-05N00.html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curia.europa.eu/arrets/TRA-DOC-HU-ARRET-C-0283-1981-200406999-05N00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3E73B-6324-47D1-947F-CF4073EA941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F33775-D0C9-48B6-9CE3-3031C5713B06}">
      <dgm:prSet custT="1"/>
      <dgm:spPr/>
      <dgm:t>
        <a:bodyPr/>
        <a:lstStyle/>
        <a:p>
          <a:r>
            <a:rPr lang="hu-HU" sz="2000" dirty="0"/>
            <a:t>Uniós jog kikényszerítése a </a:t>
          </a:r>
          <a:r>
            <a:rPr lang="hu-HU" sz="2000" b="1" dirty="0"/>
            <a:t>tagállamok</a:t>
          </a:r>
          <a:r>
            <a:rPr lang="hu-HU" sz="2000" dirty="0"/>
            <a:t>kal szemben</a:t>
          </a:r>
          <a:endParaRPr lang="en-US" sz="2000" dirty="0"/>
        </a:p>
      </dgm:t>
    </dgm:pt>
    <dgm:pt modelId="{CE86BABD-EE6F-4604-A5FE-3092096A5961}" type="parTrans" cxnId="{FCFED0A9-1F4B-4F39-AC0D-EB2E7AF2FC11}">
      <dgm:prSet/>
      <dgm:spPr/>
      <dgm:t>
        <a:bodyPr/>
        <a:lstStyle/>
        <a:p>
          <a:endParaRPr lang="en-US"/>
        </a:p>
      </dgm:t>
    </dgm:pt>
    <dgm:pt modelId="{9288261C-D22C-44A5-9D90-6D9BC9D1672A}" type="sibTrans" cxnId="{FCFED0A9-1F4B-4F39-AC0D-EB2E7AF2FC11}">
      <dgm:prSet/>
      <dgm:spPr/>
      <dgm:t>
        <a:bodyPr/>
        <a:lstStyle/>
        <a:p>
          <a:endParaRPr lang="en-US"/>
        </a:p>
      </dgm:t>
    </dgm:pt>
    <dgm:pt modelId="{9D338010-FD42-4FDE-9239-57FC5E40D894}">
      <dgm:prSet custT="1"/>
      <dgm:spPr/>
      <dgm:t>
        <a:bodyPr/>
        <a:lstStyle/>
        <a:p>
          <a:r>
            <a:rPr lang="hu-HU" sz="1800" b="1" dirty="0"/>
            <a:t>Előzetes döntéshozatali eljárások</a:t>
          </a:r>
          <a:endParaRPr lang="en-US" sz="1800" b="1" dirty="0"/>
        </a:p>
      </dgm:t>
    </dgm:pt>
    <dgm:pt modelId="{07F4A655-4DFD-4E7D-912E-08155892C1FE}" type="parTrans" cxnId="{471D07EF-EF8D-47F9-939D-F28F4D2EDEDB}">
      <dgm:prSet/>
      <dgm:spPr/>
      <dgm:t>
        <a:bodyPr/>
        <a:lstStyle/>
        <a:p>
          <a:endParaRPr lang="en-US"/>
        </a:p>
      </dgm:t>
    </dgm:pt>
    <dgm:pt modelId="{F45936D5-4877-401A-B505-EC327D1C766E}" type="sibTrans" cxnId="{471D07EF-EF8D-47F9-939D-F28F4D2EDEDB}">
      <dgm:prSet/>
      <dgm:spPr/>
      <dgm:t>
        <a:bodyPr/>
        <a:lstStyle/>
        <a:p>
          <a:endParaRPr lang="en-US"/>
        </a:p>
      </dgm:t>
    </dgm:pt>
    <dgm:pt modelId="{899D77BD-810D-4DA1-8278-94925654497E}">
      <dgm:prSet custT="1"/>
      <dgm:spPr/>
      <dgm:t>
        <a:bodyPr/>
        <a:lstStyle/>
        <a:p>
          <a:r>
            <a:rPr lang="hu-HU" sz="1800" b="1" dirty="0"/>
            <a:t>Kötelezettségszegési eljárások</a:t>
          </a:r>
          <a:endParaRPr lang="en-US" sz="1800" b="1" dirty="0"/>
        </a:p>
      </dgm:t>
    </dgm:pt>
    <dgm:pt modelId="{B50DEF59-E501-4A79-93EA-4105EA40AFB5}" type="parTrans" cxnId="{44D01887-428F-4731-9D63-CC15E4AEAF19}">
      <dgm:prSet/>
      <dgm:spPr/>
      <dgm:t>
        <a:bodyPr/>
        <a:lstStyle/>
        <a:p>
          <a:endParaRPr lang="en-US"/>
        </a:p>
      </dgm:t>
    </dgm:pt>
    <dgm:pt modelId="{445FD82B-422D-4949-AF42-F143E2FAD8F1}" type="sibTrans" cxnId="{44D01887-428F-4731-9D63-CC15E4AEAF19}">
      <dgm:prSet/>
      <dgm:spPr/>
      <dgm:t>
        <a:bodyPr/>
        <a:lstStyle/>
        <a:p>
          <a:endParaRPr lang="en-US"/>
        </a:p>
      </dgm:t>
    </dgm:pt>
    <dgm:pt modelId="{2555C96C-130A-42A7-887F-54F0D81891C3}">
      <dgm:prSet custT="1"/>
      <dgm:spPr/>
      <dgm:t>
        <a:bodyPr/>
        <a:lstStyle/>
        <a:p>
          <a:r>
            <a:rPr lang="hu-HU" sz="2000" dirty="0"/>
            <a:t>Uniós jog kikényszerítése az </a:t>
          </a:r>
          <a:r>
            <a:rPr lang="hu-HU" sz="2000" b="1" dirty="0"/>
            <a:t>EU intézmények</a:t>
          </a:r>
          <a:r>
            <a:rPr lang="hu-HU" sz="2000" dirty="0"/>
            <a:t>kel szemben</a:t>
          </a:r>
          <a:endParaRPr lang="en-US" sz="2000" dirty="0"/>
        </a:p>
      </dgm:t>
    </dgm:pt>
    <dgm:pt modelId="{A603B01C-F9CA-460E-BDA1-C329F1759A4D}" type="parTrans" cxnId="{60C18796-1CC5-4824-8C75-348FFB79AEF1}">
      <dgm:prSet/>
      <dgm:spPr/>
      <dgm:t>
        <a:bodyPr/>
        <a:lstStyle/>
        <a:p>
          <a:endParaRPr lang="en-US"/>
        </a:p>
      </dgm:t>
    </dgm:pt>
    <dgm:pt modelId="{3E16852F-3B2A-4519-B56B-B285BE0C4D47}" type="sibTrans" cxnId="{60C18796-1CC5-4824-8C75-348FFB79AEF1}">
      <dgm:prSet/>
      <dgm:spPr/>
      <dgm:t>
        <a:bodyPr/>
        <a:lstStyle/>
        <a:p>
          <a:endParaRPr lang="en-US"/>
        </a:p>
      </dgm:t>
    </dgm:pt>
    <dgm:pt modelId="{EF7855D9-F6B5-412E-9419-7915D82EEAEF}">
      <dgm:prSet custT="1"/>
      <dgm:spPr/>
      <dgm:t>
        <a:bodyPr/>
        <a:lstStyle/>
        <a:p>
          <a:r>
            <a:rPr lang="hu-HU" sz="1800" b="1" dirty="0" err="1"/>
            <a:t>Uniós</a:t>
          </a:r>
          <a:r>
            <a:rPr lang="hu-HU" sz="1800" b="1" dirty="0"/>
            <a:t> aktusok </a:t>
          </a:r>
          <a:r>
            <a:rPr lang="hu-HU" sz="1800" b="1" dirty="0" err="1"/>
            <a:t>bírói</a:t>
          </a:r>
          <a:r>
            <a:rPr lang="hu-HU" sz="1800" b="1" dirty="0"/>
            <a:t> </a:t>
          </a:r>
          <a:r>
            <a:rPr lang="hu-HU" sz="1800" b="1" dirty="0" err="1"/>
            <a:t>felülvizsgálata</a:t>
          </a:r>
          <a:r>
            <a:rPr lang="hu-HU" sz="1800" b="1" dirty="0"/>
            <a:t> </a:t>
          </a:r>
          <a:r>
            <a:rPr lang="hu-HU" sz="1800" dirty="0"/>
            <a:t>- </a:t>
          </a:r>
          <a:r>
            <a:rPr lang="hu-HU" sz="1800" dirty="0" err="1"/>
            <a:t>részben</a:t>
          </a:r>
          <a:r>
            <a:rPr lang="hu-HU" sz="1800" dirty="0"/>
            <a:t> </a:t>
          </a:r>
          <a:endParaRPr lang="en-US" sz="1800" dirty="0"/>
        </a:p>
      </dgm:t>
    </dgm:pt>
    <dgm:pt modelId="{89181285-C2AE-41E7-A61A-61E5A0105D67}" type="parTrans" cxnId="{086FDDF2-110E-4E7D-A90B-70FD02C1BAAE}">
      <dgm:prSet/>
      <dgm:spPr/>
      <dgm:t>
        <a:bodyPr/>
        <a:lstStyle/>
        <a:p>
          <a:endParaRPr lang="en-US"/>
        </a:p>
      </dgm:t>
    </dgm:pt>
    <dgm:pt modelId="{1C2BDA77-9B39-40A7-A040-C05A96E93195}" type="sibTrans" cxnId="{086FDDF2-110E-4E7D-A90B-70FD02C1BAAE}">
      <dgm:prSet/>
      <dgm:spPr/>
      <dgm:t>
        <a:bodyPr/>
        <a:lstStyle/>
        <a:p>
          <a:endParaRPr lang="en-US"/>
        </a:p>
      </dgm:t>
    </dgm:pt>
    <dgm:pt modelId="{CBC30F20-6B9F-4B51-98D4-DD17EBA008D1}">
      <dgm:prSet custT="1"/>
      <dgm:spPr/>
      <dgm:t>
        <a:bodyPr/>
        <a:lstStyle/>
        <a:p>
          <a:r>
            <a:rPr lang="hu-HU" sz="1800" b="1" dirty="0"/>
            <a:t>Egyes </a:t>
          </a:r>
          <a:r>
            <a:rPr lang="hu-HU" sz="1800" b="1" dirty="0" err="1"/>
            <a:t>semmisségi</a:t>
          </a:r>
          <a:r>
            <a:rPr lang="hu-HU" sz="1800" b="1" dirty="0"/>
            <a:t> </a:t>
          </a:r>
          <a:r>
            <a:rPr lang="hu-HU" sz="1800" b="1" dirty="0" err="1"/>
            <a:t>eljárások</a:t>
          </a:r>
          <a:r>
            <a:rPr lang="hu-HU" sz="1800" b="1" dirty="0"/>
            <a:t> </a:t>
          </a:r>
          <a:endParaRPr lang="en-US" sz="1800" b="1" dirty="0"/>
        </a:p>
      </dgm:t>
    </dgm:pt>
    <dgm:pt modelId="{883F8C4C-7CED-4075-9AF3-B34288181EFA}" type="parTrans" cxnId="{30518A3A-0C89-4F8B-B78C-A7DF1D75FE7C}">
      <dgm:prSet/>
      <dgm:spPr/>
      <dgm:t>
        <a:bodyPr/>
        <a:lstStyle/>
        <a:p>
          <a:endParaRPr lang="en-US"/>
        </a:p>
      </dgm:t>
    </dgm:pt>
    <dgm:pt modelId="{21E4CEBE-A822-457F-8910-1BCA93B99736}" type="sibTrans" cxnId="{30518A3A-0C89-4F8B-B78C-A7DF1D75FE7C}">
      <dgm:prSet/>
      <dgm:spPr/>
      <dgm:t>
        <a:bodyPr/>
        <a:lstStyle/>
        <a:p>
          <a:endParaRPr lang="en-US"/>
        </a:p>
      </dgm:t>
    </dgm:pt>
    <dgm:pt modelId="{A137C93B-153E-4CFA-8FCF-9A19F818E0F3}">
      <dgm:prSet custT="1"/>
      <dgm:spPr/>
      <dgm:t>
        <a:bodyPr/>
        <a:lstStyle/>
        <a:p>
          <a:r>
            <a:rPr lang="hu-HU" sz="1800" b="1" dirty="0"/>
            <a:t>Egyes </a:t>
          </a:r>
          <a:r>
            <a:rPr lang="hu-HU" sz="1800" b="1" dirty="0" err="1"/>
            <a:t>mulasztási</a:t>
          </a:r>
          <a:r>
            <a:rPr lang="hu-HU" sz="1800" b="1" dirty="0"/>
            <a:t> </a:t>
          </a:r>
          <a:r>
            <a:rPr lang="hu-HU" sz="1800" b="1" dirty="0" err="1"/>
            <a:t>eljárások</a:t>
          </a:r>
          <a:r>
            <a:rPr lang="hu-HU" sz="1800" b="1" dirty="0"/>
            <a:t> </a:t>
          </a:r>
          <a:endParaRPr lang="en-US" sz="1800" b="1" dirty="0"/>
        </a:p>
      </dgm:t>
    </dgm:pt>
    <dgm:pt modelId="{FC810C9E-E4D3-4E12-A71C-769743EEC850}" type="parTrans" cxnId="{17369F62-4643-4A10-A978-89C58B8F37A6}">
      <dgm:prSet/>
      <dgm:spPr/>
      <dgm:t>
        <a:bodyPr/>
        <a:lstStyle/>
        <a:p>
          <a:endParaRPr lang="en-US"/>
        </a:p>
      </dgm:t>
    </dgm:pt>
    <dgm:pt modelId="{27F32137-BC38-4402-B786-B3333D151AC0}" type="sibTrans" cxnId="{17369F62-4643-4A10-A978-89C58B8F37A6}">
      <dgm:prSet/>
      <dgm:spPr/>
      <dgm:t>
        <a:bodyPr/>
        <a:lstStyle/>
        <a:p>
          <a:endParaRPr lang="en-US"/>
        </a:p>
      </dgm:t>
    </dgm:pt>
    <dgm:pt modelId="{1A1BD360-5732-44EE-8582-2B25295A71BA}">
      <dgm:prSet custT="1"/>
      <dgm:spPr/>
      <dgm:t>
        <a:bodyPr/>
        <a:lstStyle/>
        <a:p>
          <a:r>
            <a:rPr lang="hu-HU" sz="1800" b="1" dirty="0" err="1"/>
            <a:t>Fellebbezés</a:t>
          </a:r>
          <a:r>
            <a:rPr lang="hu-HU" sz="1800" dirty="0"/>
            <a:t> jogi </a:t>
          </a:r>
          <a:r>
            <a:rPr lang="hu-HU" sz="1800" dirty="0" err="1"/>
            <a:t>kérdésben</a:t>
          </a:r>
          <a:r>
            <a:rPr lang="hu-HU" sz="1800" dirty="0"/>
            <a:t> (Törvényszék döntései ellen)</a:t>
          </a:r>
          <a:endParaRPr lang="en-US" sz="1800" dirty="0"/>
        </a:p>
      </dgm:t>
    </dgm:pt>
    <dgm:pt modelId="{043A5A4A-5FDB-49E5-B2A3-3EB6BF85D252}" type="parTrans" cxnId="{1F88C1A7-A215-4E1E-99CB-3542C291D3DF}">
      <dgm:prSet/>
      <dgm:spPr/>
      <dgm:t>
        <a:bodyPr/>
        <a:lstStyle/>
        <a:p>
          <a:endParaRPr lang="en-US"/>
        </a:p>
      </dgm:t>
    </dgm:pt>
    <dgm:pt modelId="{17BDCFF1-1716-457E-A823-DAA8DA7B9233}" type="sibTrans" cxnId="{1F88C1A7-A215-4E1E-99CB-3542C291D3DF}">
      <dgm:prSet/>
      <dgm:spPr/>
      <dgm:t>
        <a:bodyPr/>
        <a:lstStyle/>
        <a:p>
          <a:endParaRPr lang="en-US"/>
        </a:p>
      </dgm:t>
    </dgm:pt>
    <dgm:pt modelId="{E12BEBF7-E7C3-9E48-9AC8-BDE31870AA0B}" type="pres">
      <dgm:prSet presAssocID="{71D3E73B-6324-47D1-947F-CF4073EA94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F2578F-16FC-E44B-B839-74236C8A9AB4}" type="pres">
      <dgm:prSet presAssocID="{FAF33775-D0C9-48B6-9CE3-3031C5713B06}" presName="parentLin" presStyleCnt="0"/>
      <dgm:spPr/>
    </dgm:pt>
    <dgm:pt modelId="{D9A85CFE-7871-DA43-A5AD-8BDD90346D01}" type="pres">
      <dgm:prSet presAssocID="{FAF33775-D0C9-48B6-9CE3-3031C5713B06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A5B12F84-FF4A-C74D-AFCE-1B8C7ECDFDAE}" type="pres">
      <dgm:prSet presAssocID="{FAF33775-D0C9-48B6-9CE3-3031C5713B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884AB7-7D11-F248-AE8B-E9DB61744A72}" type="pres">
      <dgm:prSet presAssocID="{FAF33775-D0C9-48B6-9CE3-3031C5713B06}" presName="negativeSpace" presStyleCnt="0"/>
      <dgm:spPr/>
    </dgm:pt>
    <dgm:pt modelId="{C1A58327-9CB3-1544-919B-57B6BFD86055}" type="pres">
      <dgm:prSet presAssocID="{FAF33775-D0C9-48B6-9CE3-3031C5713B06}" presName="childText" presStyleLbl="conFgAcc1" presStyleIdx="0" presStyleCnt="2" custLinFactNeighborX="0" custLinFactNeighborY="6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3338F8-6ED9-614D-8AA6-454E9238F45D}" type="pres">
      <dgm:prSet presAssocID="{9288261C-D22C-44A5-9D90-6D9BC9D1672A}" presName="spaceBetweenRectangles" presStyleCnt="0"/>
      <dgm:spPr/>
    </dgm:pt>
    <dgm:pt modelId="{E30D6F29-78A1-3049-A630-3FA894AEAB98}" type="pres">
      <dgm:prSet presAssocID="{2555C96C-130A-42A7-887F-54F0D81891C3}" presName="parentLin" presStyleCnt="0"/>
      <dgm:spPr/>
    </dgm:pt>
    <dgm:pt modelId="{C8E29F18-B0D2-7A47-9528-0561B396FB5D}" type="pres">
      <dgm:prSet presAssocID="{2555C96C-130A-42A7-887F-54F0D81891C3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BD33CCB1-E061-4348-A821-8216B5C14F3A}" type="pres">
      <dgm:prSet presAssocID="{2555C96C-130A-42A7-887F-54F0D81891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717109-9BA3-804A-8FDC-D2790A8353FD}" type="pres">
      <dgm:prSet presAssocID="{2555C96C-130A-42A7-887F-54F0D81891C3}" presName="negativeSpace" presStyleCnt="0"/>
      <dgm:spPr/>
    </dgm:pt>
    <dgm:pt modelId="{DCE3C3E1-C688-C440-A3CE-4346CEFC98DE}" type="pres">
      <dgm:prSet presAssocID="{2555C96C-130A-42A7-887F-54F0D81891C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CFED0A9-1F4B-4F39-AC0D-EB2E7AF2FC11}" srcId="{71D3E73B-6324-47D1-947F-CF4073EA9413}" destId="{FAF33775-D0C9-48B6-9CE3-3031C5713B06}" srcOrd="0" destOrd="0" parTransId="{CE86BABD-EE6F-4604-A5FE-3092096A5961}" sibTransId="{9288261C-D22C-44A5-9D90-6D9BC9D1672A}"/>
    <dgm:cxn modelId="{D189BBFE-D0D0-4758-B5F4-8C039F3930CF}" type="presOf" srcId="{A137C93B-153E-4CFA-8FCF-9A19F818E0F3}" destId="{DCE3C3E1-C688-C440-A3CE-4346CEFC98DE}" srcOrd="0" destOrd="2" presId="urn:microsoft.com/office/officeart/2005/8/layout/list1"/>
    <dgm:cxn modelId="{BFB4B02E-DE10-40AC-8469-4716CC800BA2}" type="presOf" srcId="{CBC30F20-6B9F-4B51-98D4-DD17EBA008D1}" destId="{DCE3C3E1-C688-C440-A3CE-4346CEFC98DE}" srcOrd="0" destOrd="1" presId="urn:microsoft.com/office/officeart/2005/8/layout/list1"/>
    <dgm:cxn modelId="{C75D7E65-731A-4A34-9804-B0C886095405}" type="presOf" srcId="{FAF33775-D0C9-48B6-9CE3-3031C5713B06}" destId="{A5B12F84-FF4A-C74D-AFCE-1B8C7ECDFDAE}" srcOrd="1" destOrd="0" presId="urn:microsoft.com/office/officeart/2005/8/layout/list1"/>
    <dgm:cxn modelId="{66A042B8-E9CD-445F-BE9B-BA48C54A0B45}" type="presOf" srcId="{899D77BD-810D-4DA1-8278-94925654497E}" destId="{C1A58327-9CB3-1544-919B-57B6BFD86055}" srcOrd="0" destOrd="1" presId="urn:microsoft.com/office/officeart/2005/8/layout/list1"/>
    <dgm:cxn modelId="{086FDDF2-110E-4E7D-A90B-70FD02C1BAAE}" srcId="{2555C96C-130A-42A7-887F-54F0D81891C3}" destId="{EF7855D9-F6B5-412E-9419-7915D82EEAEF}" srcOrd="0" destOrd="0" parTransId="{89181285-C2AE-41E7-A61A-61E5A0105D67}" sibTransId="{1C2BDA77-9B39-40A7-A040-C05A96E93195}"/>
    <dgm:cxn modelId="{5B0C9A60-5F8F-49EB-8AE5-7C380708372B}" type="presOf" srcId="{9D338010-FD42-4FDE-9239-57FC5E40D894}" destId="{C1A58327-9CB3-1544-919B-57B6BFD86055}" srcOrd="0" destOrd="0" presId="urn:microsoft.com/office/officeart/2005/8/layout/list1"/>
    <dgm:cxn modelId="{98552D4A-F41C-4898-B52D-93CED8EF4FA9}" type="presOf" srcId="{71D3E73B-6324-47D1-947F-CF4073EA9413}" destId="{E12BEBF7-E7C3-9E48-9AC8-BDE31870AA0B}" srcOrd="0" destOrd="0" presId="urn:microsoft.com/office/officeart/2005/8/layout/list1"/>
    <dgm:cxn modelId="{60C18796-1CC5-4824-8C75-348FFB79AEF1}" srcId="{71D3E73B-6324-47D1-947F-CF4073EA9413}" destId="{2555C96C-130A-42A7-887F-54F0D81891C3}" srcOrd="1" destOrd="0" parTransId="{A603B01C-F9CA-460E-BDA1-C329F1759A4D}" sibTransId="{3E16852F-3B2A-4519-B56B-B285BE0C4D47}"/>
    <dgm:cxn modelId="{F118C12D-3196-4E5B-B206-6E1B9F3274E1}" type="presOf" srcId="{2555C96C-130A-42A7-887F-54F0D81891C3}" destId="{C8E29F18-B0D2-7A47-9528-0561B396FB5D}" srcOrd="0" destOrd="0" presId="urn:microsoft.com/office/officeart/2005/8/layout/list1"/>
    <dgm:cxn modelId="{22239949-A527-4329-ADA3-BBBC517AE74C}" type="presOf" srcId="{FAF33775-D0C9-48B6-9CE3-3031C5713B06}" destId="{D9A85CFE-7871-DA43-A5AD-8BDD90346D01}" srcOrd="0" destOrd="0" presId="urn:microsoft.com/office/officeart/2005/8/layout/list1"/>
    <dgm:cxn modelId="{30518A3A-0C89-4F8B-B78C-A7DF1D75FE7C}" srcId="{EF7855D9-F6B5-412E-9419-7915D82EEAEF}" destId="{CBC30F20-6B9F-4B51-98D4-DD17EBA008D1}" srcOrd="0" destOrd="0" parTransId="{883F8C4C-7CED-4075-9AF3-B34288181EFA}" sibTransId="{21E4CEBE-A822-457F-8910-1BCA93B99736}"/>
    <dgm:cxn modelId="{17369F62-4643-4A10-A978-89C58B8F37A6}" srcId="{EF7855D9-F6B5-412E-9419-7915D82EEAEF}" destId="{A137C93B-153E-4CFA-8FCF-9A19F818E0F3}" srcOrd="1" destOrd="0" parTransId="{FC810C9E-E4D3-4E12-A71C-769743EEC850}" sibTransId="{27F32137-BC38-4402-B786-B3333D151AC0}"/>
    <dgm:cxn modelId="{1689B66C-64A4-4EDC-8632-4F01CEB286DA}" type="presOf" srcId="{EF7855D9-F6B5-412E-9419-7915D82EEAEF}" destId="{DCE3C3E1-C688-C440-A3CE-4346CEFC98DE}" srcOrd="0" destOrd="0" presId="urn:microsoft.com/office/officeart/2005/8/layout/list1"/>
    <dgm:cxn modelId="{471D07EF-EF8D-47F9-939D-F28F4D2EDEDB}" srcId="{FAF33775-D0C9-48B6-9CE3-3031C5713B06}" destId="{9D338010-FD42-4FDE-9239-57FC5E40D894}" srcOrd="0" destOrd="0" parTransId="{07F4A655-4DFD-4E7D-912E-08155892C1FE}" sibTransId="{F45936D5-4877-401A-B505-EC327D1C766E}"/>
    <dgm:cxn modelId="{44D01887-428F-4731-9D63-CC15E4AEAF19}" srcId="{FAF33775-D0C9-48B6-9CE3-3031C5713B06}" destId="{899D77BD-810D-4DA1-8278-94925654497E}" srcOrd="1" destOrd="0" parTransId="{B50DEF59-E501-4A79-93EA-4105EA40AFB5}" sibTransId="{445FD82B-422D-4949-AF42-F143E2FAD8F1}"/>
    <dgm:cxn modelId="{D8F0EC9B-AC79-49F8-8DB4-4E28925D3995}" type="presOf" srcId="{2555C96C-130A-42A7-887F-54F0D81891C3}" destId="{BD33CCB1-E061-4348-A821-8216B5C14F3A}" srcOrd="1" destOrd="0" presId="urn:microsoft.com/office/officeart/2005/8/layout/list1"/>
    <dgm:cxn modelId="{1F88C1A7-A215-4E1E-99CB-3542C291D3DF}" srcId="{2555C96C-130A-42A7-887F-54F0D81891C3}" destId="{1A1BD360-5732-44EE-8582-2B25295A71BA}" srcOrd="1" destOrd="0" parTransId="{043A5A4A-5FDB-49E5-B2A3-3EB6BF85D252}" sibTransId="{17BDCFF1-1716-457E-A823-DAA8DA7B9233}"/>
    <dgm:cxn modelId="{7EE7294C-CDE3-449B-BE05-35D5447607EB}" type="presOf" srcId="{1A1BD360-5732-44EE-8582-2B25295A71BA}" destId="{DCE3C3E1-C688-C440-A3CE-4346CEFC98DE}" srcOrd="0" destOrd="3" presId="urn:microsoft.com/office/officeart/2005/8/layout/list1"/>
    <dgm:cxn modelId="{89ADF021-3515-4488-8AEF-F96521ECFE60}" type="presParOf" srcId="{E12BEBF7-E7C3-9E48-9AC8-BDE31870AA0B}" destId="{16F2578F-16FC-E44B-B839-74236C8A9AB4}" srcOrd="0" destOrd="0" presId="urn:microsoft.com/office/officeart/2005/8/layout/list1"/>
    <dgm:cxn modelId="{D8C0F667-0412-48F1-8964-72A192807DD1}" type="presParOf" srcId="{16F2578F-16FC-E44B-B839-74236C8A9AB4}" destId="{D9A85CFE-7871-DA43-A5AD-8BDD90346D01}" srcOrd="0" destOrd="0" presId="urn:microsoft.com/office/officeart/2005/8/layout/list1"/>
    <dgm:cxn modelId="{6322CFD1-C5F8-4D8E-9F48-27AAB3165204}" type="presParOf" srcId="{16F2578F-16FC-E44B-B839-74236C8A9AB4}" destId="{A5B12F84-FF4A-C74D-AFCE-1B8C7ECDFDAE}" srcOrd="1" destOrd="0" presId="urn:microsoft.com/office/officeart/2005/8/layout/list1"/>
    <dgm:cxn modelId="{9E954CFC-C277-418A-A53C-72EB102FCB3E}" type="presParOf" srcId="{E12BEBF7-E7C3-9E48-9AC8-BDE31870AA0B}" destId="{A6884AB7-7D11-F248-AE8B-E9DB61744A72}" srcOrd="1" destOrd="0" presId="urn:microsoft.com/office/officeart/2005/8/layout/list1"/>
    <dgm:cxn modelId="{71B6C06E-26C5-47CF-A17F-985AB1D01BEC}" type="presParOf" srcId="{E12BEBF7-E7C3-9E48-9AC8-BDE31870AA0B}" destId="{C1A58327-9CB3-1544-919B-57B6BFD86055}" srcOrd="2" destOrd="0" presId="urn:microsoft.com/office/officeart/2005/8/layout/list1"/>
    <dgm:cxn modelId="{AF941622-5D0F-4201-BFE8-F101555DD867}" type="presParOf" srcId="{E12BEBF7-E7C3-9E48-9AC8-BDE31870AA0B}" destId="{523338F8-6ED9-614D-8AA6-454E9238F45D}" srcOrd="3" destOrd="0" presId="urn:microsoft.com/office/officeart/2005/8/layout/list1"/>
    <dgm:cxn modelId="{D91872B9-F4C2-49F4-B832-50A9EC72F3B9}" type="presParOf" srcId="{E12BEBF7-E7C3-9E48-9AC8-BDE31870AA0B}" destId="{E30D6F29-78A1-3049-A630-3FA894AEAB98}" srcOrd="4" destOrd="0" presId="urn:microsoft.com/office/officeart/2005/8/layout/list1"/>
    <dgm:cxn modelId="{A14C1420-4E64-4239-98F5-32ED9ABC40B6}" type="presParOf" srcId="{E30D6F29-78A1-3049-A630-3FA894AEAB98}" destId="{C8E29F18-B0D2-7A47-9528-0561B396FB5D}" srcOrd="0" destOrd="0" presId="urn:microsoft.com/office/officeart/2005/8/layout/list1"/>
    <dgm:cxn modelId="{ECD04DBC-9C5F-46AB-BD66-00CAB12A144F}" type="presParOf" srcId="{E30D6F29-78A1-3049-A630-3FA894AEAB98}" destId="{BD33CCB1-E061-4348-A821-8216B5C14F3A}" srcOrd="1" destOrd="0" presId="urn:microsoft.com/office/officeart/2005/8/layout/list1"/>
    <dgm:cxn modelId="{51E2CE6A-2957-443E-A02B-8D6A1443BEF1}" type="presParOf" srcId="{E12BEBF7-E7C3-9E48-9AC8-BDE31870AA0B}" destId="{2D717109-9BA3-804A-8FDC-D2790A8353FD}" srcOrd="5" destOrd="0" presId="urn:microsoft.com/office/officeart/2005/8/layout/list1"/>
    <dgm:cxn modelId="{36B3AE62-729C-4EDA-A689-4F3DCA2DD952}" type="presParOf" srcId="{E12BEBF7-E7C3-9E48-9AC8-BDE31870AA0B}" destId="{DCE3C3E1-C688-C440-A3CE-4346CEFC98D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E59CF-1E7A-415C-9406-72F65B92A7BE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30DD23-4258-40F5-B5EC-8E90E488413B}">
      <dgm:prSet/>
      <dgm:spPr/>
      <dgm:t>
        <a:bodyPr/>
        <a:lstStyle/>
        <a:p>
          <a:r>
            <a:rPr lang="hu-HU" sz="1800" b="1" dirty="0" err="1">
              <a:solidFill>
                <a:schemeClr val="tx1"/>
              </a:solidFill>
            </a:rPr>
            <a:t>Uniós</a:t>
          </a:r>
          <a:r>
            <a:rPr lang="hu-HU" sz="1800" b="1" dirty="0">
              <a:solidFill>
                <a:schemeClr val="tx1"/>
              </a:solidFill>
            </a:rPr>
            <a:t> aktusok </a:t>
          </a:r>
          <a:r>
            <a:rPr lang="hu-HU" sz="1800" b="1" dirty="0" err="1">
              <a:solidFill>
                <a:schemeClr val="tx1"/>
              </a:solidFill>
            </a:rPr>
            <a:t>bírói</a:t>
          </a:r>
          <a:r>
            <a:rPr lang="hu-HU" sz="1800" b="1" dirty="0">
              <a:solidFill>
                <a:schemeClr val="tx1"/>
              </a:solidFill>
            </a:rPr>
            <a:t> </a:t>
          </a:r>
          <a:r>
            <a:rPr lang="hu-HU" sz="1800" b="1" dirty="0" err="1">
              <a:solidFill>
                <a:schemeClr val="tx1"/>
              </a:solidFill>
            </a:rPr>
            <a:t>felülvizsgálata</a:t>
          </a:r>
          <a:r>
            <a:rPr lang="hu-HU" sz="1800" b="1" dirty="0">
              <a:solidFill>
                <a:schemeClr val="tx1"/>
              </a:solidFill>
            </a:rPr>
            <a:t>: </a:t>
          </a:r>
          <a:endParaRPr lang="en-US" sz="1800" b="1" dirty="0">
            <a:solidFill>
              <a:schemeClr val="tx1"/>
            </a:solidFill>
          </a:endParaRPr>
        </a:p>
      </dgm:t>
    </dgm:pt>
    <dgm:pt modelId="{D95D42FC-5A35-4FD1-91AE-B12361764262}" type="parTrans" cxnId="{AAA56FD1-2A9D-439B-B386-CF08B4AFEEAC}">
      <dgm:prSet/>
      <dgm:spPr/>
      <dgm:t>
        <a:bodyPr/>
        <a:lstStyle/>
        <a:p>
          <a:endParaRPr lang="en-US" sz="2000"/>
        </a:p>
      </dgm:t>
    </dgm:pt>
    <dgm:pt modelId="{9148F541-F386-4580-AC6C-6A66D7183D3E}" type="sibTrans" cxnId="{AAA56FD1-2A9D-439B-B386-CF08B4AFEEAC}">
      <dgm:prSet/>
      <dgm:spPr/>
      <dgm:t>
        <a:bodyPr/>
        <a:lstStyle/>
        <a:p>
          <a:endParaRPr lang="en-US"/>
        </a:p>
      </dgm:t>
    </dgm:pt>
    <dgm:pt modelId="{47574C2E-6290-4428-80CB-25808629624A}">
      <dgm:prSet custT="1"/>
      <dgm:spPr/>
      <dgm:t>
        <a:bodyPr/>
        <a:lstStyle/>
        <a:p>
          <a:r>
            <a:rPr lang="hu-HU" sz="1600" b="1" dirty="0">
              <a:solidFill>
                <a:schemeClr val="tx1"/>
              </a:solidFill>
            </a:rPr>
            <a:t>Egyes </a:t>
          </a:r>
          <a:r>
            <a:rPr lang="hu-HU" sz="1600" b="1" dirty="0" err="1">
              <a:solidFill>
                <a:schemeClr val="tx1"/>
              </a:solidFill>
            </a:rPr>
            <a:t>semmisségi</a:t>
          </a:r>
          <a:r>
            <a:rPr lang="hu-HU" sz="1600" b="1" dirty="0">
              <a:solidFill>
                <a:schemeClr val="tx1"/>
              </a:solidFill>
            </a:rPr>
            <a:t> </a:t>
          </a:r>
          <a:r>
            <a:rPr lang="hu-HU" sz="1600" b="1" dirty="0" err="1">
              <a:solidFill>
                <a:schemeClr val="tx1"/>
              </a:solidFill>
            </a:rPr>
            <a:t>eljárások</a:t>
          </a:r>
          <a:r>
            <a:rPr lang="hu-HU" sz="1600" b="1" dirty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38B86D0D-37CA-40AC-A15D-ADE042CB5CD2}" type="parTrans" cxnId="{14F89FF1-7997-4C18-B601-DCC7133BCDC7}">
      <dgm:prSet/>
      <dgm:spPr/>
      <dgm:t>
        <a:bodyPr/>
        <a:lstStyle/>
        <a:p>
          <a:endParaRPr lang="en-US" sz="2000"/>
        </a:p>
      </dgm:t>
    </dgm:pt>
    <dgm:pt modelId="{EE9E9A77-4A04-44A3-A666-E98A5B4F27AD}" type="sibTrans" cxnId="{14F89FF1-7997-4C18-B601-DCC7133BCDC7}">
      <dgm:prSet/>
      <dgm:spPr/>
      <dgm:t>
        <a:bodyPr/>
        <a:lstStyle/>
        <a:p>
          <a:endParaRPr lang="en-US"/>
        </a:p>
      </dgm:t>
    </dgm:pt>
    <dgm:pt modelId="{7A5B58FE-10B7-44D2-A81A-52AA9AC68347}">
      <dgm:prSet custT="1"/>
      <dgm:spPr/>
      <dgm:t>
        <a:bodyPr/>
        <a:lstStyle/>
        <a:p>
          <a:r>
            <a:rPr lang="hu-HU" sz="1600" b="1" dirty="0">
              <a:solidFill>
                <a:schemeClr val="tx1"/>
              </a:solidFill>
            </a:rPr>
            <a:t>Egyes </a:t>
          </a:r>
          <a:r>
            <a:rPr lang="hu-HU" sz="1600" b="1" dirty="0" err="1">
              <a:solidFill>
                <a:schemeClr val="tx1"/>
              </a:solidFill>
            </a:rPr>
            <a:t>mulasztási</a:t>
          </a:r>
          <a:r>
            <a:rPr lang="hu-HU" sz="1600" b="1" dirty="0">
              <a:solidFill>
                <a:schemeClr val="tx1"/>
              </a:solidFill>
            </a:rPr>
            <a:t> </a:t>
          </a:r>
          <a:r>
            <a:rPr lang="hu-HU" sz="1600" b="1" dirty="0" err="1">
              <a:solidFill>
                <a:schemeClr val="tx1"/>
              </a:solidFill>
            </a:rPr>
            <a:t>eljárások</a:t>
          </a:r>
          <a:r>
            <a:rPr lang="hu-HU" sz="1600" b="1" dirty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9BF9B355-EFDD-4C34-9035-7AB4EE85CB7D}" type="parTrans" cxnId="{A4D7B0F7-470C-41B2-A13F-3FDFBA1108FD}">
      <dgm:prSet/>
      <dgm:spPr/>
      <dgm:t>
        <a:bodyPr/>
        <a:lstStyle/>
        <a:p>
          <a:endParaRPr lang="en-US" sz="2000"/>
        </a:p>
      </dgm:t>
    </dgm:pt>
    <dgm:pt modelId="{C1712122-C55B-4E06-A959-7BA2D76BB8C9}" type="sibTrans" cxnId="{A4D7B0F7-470C-41B2-A13F-3FDFBA1108FD}">
      <dgm:prSet/>
      <dgm:spPr/>
      <dgm:t>
        <a:bodyPr/>
        <a:lstStyle/>
        <a:p>
          <a:endParaRPr lang="en-US"/>
        </a:p>
      </dgm:t>
    </dgm:pt>
    <dgm:pt modelId="{2139D802-6454-4DBF-A31E-7C7165849F99}">
      <dgm:prSet custT="1"/>
      <dgm:spPr/>
      <dgm:t>
        <a:bodyPr/>
        <a:lstStyle/>
        <a:p>
          <a:r>
            <a:rPr lang="hu-HU" sz="1400" b="1" dirty="0" err="1">
              <a:solidFill>
                <a:schemeClr val="tx1"/>
              </a:solidFill>
            </a:rPr>
            <a:t>Kártérítési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b="1" dirty="0" err="1">
              <a:solidFill>
                <a:schemeClr val="tx1"/>
              </a:solidFill>
            </a:rPr>
            <a:t>ügyek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dirty="0">
              <a:solidFill>
                <a:schemeClr val="tx1"/>
              </a:solidFill>
            </a:rPr>
            <a:t>(</a:t>
          </a:r>
          <a:r>
            <a:rPr lang="hu-HU" sz="1400" b="0" i="0" u="none" dirty="0">
              <a:solidFill>
                <a:schemeClr val="tx1"/>
              </a:solidFill>
            </a:rPr>
            <a:t>az Európai Unió intézményei, szervei, illetve hivatalai vagy </a:t>
          </a:r>
          <a:r>
            <a:rPr lang="hu-HU" sz="1400" b="0" i="0" u="none" dirty="0" err="1">
              <a:solidFill>
                <a:schemeClr val="tx1"/>
              </a:solidFill>
            </a:rPr>
            <a:t>alkalmazottaik</a:t>
          </a:r>
          <a:r>
            <a:rPr lang="hu-HU" sz="1400" b="0" i="0" u="none" dirty="0">
              <a:solidFill>
                <a:schemeClr val="tx1"/>
              </a:solidFill>
            </a:rPr>
            <a:t> által okozott kár megtérítésére irányuló keresetek)</a:t>
          </a:r>
          <a:endParaRPr lang="en-US" sz="1400" dirty="0">
            <a:solidFill>
              <a:schemeClr val="tx1"/>
            </a:solidFill>
          </a:endParaRPr>
        </a:p>
      </dgm:t>
    </dgm:pt>
    <dgm:pt modelId="{84C7AC6D-459F-49BA-A22C-F49DBF7C9875}" type="parTrans" cxnId="{3E865C2F-948C-428E-A26C-B98FF3918BE8}">
      <dgm:prSet/>
      <dgm:spPr/>
      <dgm:t>
        <a:bodyPr/>
        <a:lstStyle/>
        <a:p>
          <a:endParaRPr lang="en-US" sz="2000"/>
        </a:p>
      </dgm:t>
    </dgm:pt>
    <dgm:pt modelId="{CD91EB8B-8B5F-49B5-A6DA-93B6458A513F}" type="sibTrans" cxnId="{3E865C2F-948C-428E-A26C-B98FF3918BE8}">
      <dgm:prSet/>
      <dgm:spPr/>
      <dgm:t>
        <a:bodyPr/>
        <a:lstStyle/>
        <a:p>
          <a:endParaRPr lang="en-US"/>
        </a:p>
      </dgm:t>
    </dgm:pt>
    <dgm:pt modelId="{0C87352C-4D8F-47E6-9CDE-8FB713382C06}">
      <dgm:prSet custT="1"/>
      <dgm:spPr/>
      <dgm:t>
        <a:bodyPr/>
        <a:lstStyle/>
        <a:p>
          <a:r>
            <a:rPr lang="hu-HU" sz="1400" dirty="0" err="1">
              <a:solidFill>
                <a:schemeClr val="tx1"/>
              </a:solidFill>
            </a:rPr>
            <a:t>Unio</a:t>
          </a:r>
          <a:r>
            <a:rPr lang="hu-HU" sz="1400" dirty="0">
              <a:solidFill>
                <a:schemeClr val="tx1"/>
              </a:solidFill>
            </a:rPr>
            <a:t>́ </a:t>
          </a:r>
          <a:r>
            <a:rPr lang="hu-HU" sz="1400" dirty="0" err="1">
              <a:solidFill>
                <a:schemeClr val="tx1"/>
              </a:solidFill>
            </a:rPr>
            <a:t>által</a:t>
          </a:r>
          <a:r>
            <a:rPr lang="hu-HU" sz="1400" dirty="0">
              <a:solidFill>
                <a:schemeClr val="tx1"/>
              </a:solidFill>
            </a:rPr>
            <a:t> vagy </a:t>
          </a:r>
          <a:r>
            <a:rPr lang="hu-HU" sz="1400" dirty="0" err="1">
              <a:solidFill>
                <a:schemeClr val="tx1"/>
              </a:solidFill>
            </a:rPr>
            <a:t>nevében</a:t>
          </a:r>
          <a:r>
            <a:rPr lang="hu-HU" sz="1400" dirty="0">
              <a:solidFill>
                <a:schemeClr val="tx1"/>
              </a:solidFill>
            </a:rPr>
            <a:t> </a:t>
          </a:r>
          <a:r>
            <a:rPr lang="hu-HU" sz="1400" dirty="0" err="1">
              <a:solidFill>
                <a:schemeClr val="tx1"/>
              </a:solidFill>
            </a:rPr>
            <a:t>kötött</a:t>
          </a:r>
          <a:r>
            <a:rPr lang="hu-HU" sz="1400" dirty="0">
              <a:solidFill>
                <a:schemeClr val="tx1"/>
              </a:solidFill>
            </a:rPr>
            <a:t> </a:t>
          </a:r>
          <a:r>
            <a:rPr lang="hu-HU" sz="1400" dirty="0" err="1">
              <a:solidFill>
                <a:schemeClr val="tx1"/>
              </a:solidFill>
            </a:rPr>
            <a:t>közjogi</a:t>
          </a:r>
          <a:r>
            <a:rPr lang="hu-HU" sz="1400" dirty="0">
              <a:solidFill>
                <a:schemeClr val="tx1"/>
              </a:solidFill>
            </a:rPr>
            <a:t> vagy </a:t>
          </a:r>
          <a:r>
            <a:rPr lang="hu-HU" sz="1400" dirty="0" err="1">
              <a:solidFill>
                <a:schemeClr val="tx1"/>
              </a:solidFill>
            </a:rPr>
            <a:t>magánjogi</a:t>
          </a:r>
          <a:r>
            <a:rPr lang="hu-HU" sz="1400" dirty="0">
              <a:solidFill>
                <a:schemeClr val="tx1"/>
              </a:solidFill>
            </a:rPr>
            <a:t> </a:t>
          </a:r>
          <a:r>
            <a:rPr lang="hu-HU" sz="1400" dirty="0" err="1">
              <a:solidFill>
                <a:schemeClr val="tx1"/>
              </a:solidFill>
            </a:rPr>
            <a:t>szerződésekben</a:t>
          </a:r>
          <a:r>
            <a:rPr lang="hu-HU" sz="1400" dirty="0">
              <a:solidFill>
                <a:schemeClr val="tx1"/>
              </a:solidFill>
            </a:rPr>
            <a:t> foglalt </a:t>
          </a:r>
          <a:r>
            <a:rPr lang="hu-HU" sz="1400" b="1" dirty="0" err="1">
              <a:solidFill>
                <a:schemeClr val="tx1"/>
              </a:solidFill>
            </a:rPr>
            <a:t>választottbírósági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b="1" dirty="0" err="1">
              <a:solidFill>
                <a:schemeClr val="tx1"/>
              </a:solidFill>
            </a:rPr>
            <a:t>kikötés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b="1" dirty="0" err="1">
              <a:solidFill>
                <a:schemeClr val="tx1"/>
              </a:solidFill>
            </a:rPr>
            <a:t>alapján</a:t>
          </a:r>
          <a:r>
            <a:rPr lang="hu-HU" sz="1400" b="1" dirty="0">
              <a:solidFill>
                <a:schemeClr val="tx1"/>
              </a:solidFill>
            </a:rPr>
            <a:t> történő eljárás</a:t>
          </a:r>
          <a:endParaRPr lang="en-US" sz="1400" b="1" dirty="0">
            <a:solidFill>
              <a:schemeClr val="tx1"/>
            </a:solidFill>
          </a:endParaRPr>
        </a:p>
      </dgm:t>
    </dgm:pt>
    <dgm:pt modelId="{443163FC-A26E-4984-B1BA-4B9C1EDD4C1D}" type="parTrans" cxnId="{CDEB7625-F135-4C0B-9F9E-D8A277B78697}">
      <dgm:prSet/>
      <dgm:spPr/>
      <dgm:t>
        <a:bodyPr/>
        <a:lstStyle/>
        <a:p>
          <a:endParaRPr lang="en-US" sz="2000"/>
        </a:p>
      </dgm:t>
    </dgm:pt>
    <dgm:pt modelId="{B7E369F8-5B44-41D8-8E8B-CAB8607AF39C}" type="sibTrans" cxnId="{CDEB7625-F135-4C0B-9F9E-D8A277B78697}">
      <dgm:prSet/>
      <dgm:spPr/>
      <dgm:t>
        <a:bodyPr/>
        <a:lstStyle/>
        <a:p>
          <a:endParaRPr lang="en-US"/>
        </a:p>
      </dgm:t>
    </dgm:pt>
    <dgm:pt modelId="{9065B04E-E308-4ED8-918A-F7F9AA4FB20F}">
      <dgm:prSet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EU </a:t>
          </a:r>
          <a:r>
            <a:rPr lang="hu-HU" b="1" dirty="0" err="1">
              <a:solidFill>
                <a:schemeClr val="tx1"/>
              </a:solidFill>
            </a:rPr>
            <a:t>védjegyekkel</a:t>
          </a:r>
          <a:r>
            <a:rPr lang="hu-HU" b="1" dirty="0">
              <a:solidFill>
                <a:schemeClr val="tx1"/>
              </a:solidFill>
            </a:rPr>
            <a:t> kapcsolatos </a:t>
          </a:r>
          <a:r>
            <a:rPr lang="hu-HU" b="1" dirty="0" err="1">
              <a:solidFill>
                <a:schemeClr val="tx1"/>
              </a:solidFill>
            </a:rPr>
            <a:t>eljárások</a:t>
          </a:r>
          <a:r>
            <a:rPr lang="hu-HU" b="1" dirty="0">
              <a:solidFill>
                <a:schemeClr val="tx1"/>
              </a:solidFill>
            </a:rPr>
            <a:t> </a:t>
          </a:r>
          <a:r>
            <a:rPr lang="hu-HU" dirty="0">
              <a:solidFill>
                <a:schemeClr val="tx1"/>
              </a:solidFill>
            </a:rPr>
            <a:t>(</a:t>
          </a:r>
          <a:r>
            <a:rPr lang="hu-HU" b="0" i="0" u="none" dirty="0">
              <a:solidFill>
                <a:schemeClr val="tx1"/>
              </a:solidFill>
            </a:rPr>
            <a:t>az Európai Unió Szellemi Tulajdoni Hivatala (EUIPO) és a Közösségi Növényfajta-hivatal (CPVO) ellen indított, szellemi tulajdonnal kapcsolatos keresetek)</a:t>
          </a:r>
          <a:r>
            <a:rPr lang="hu-HU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51E661C-8439-4BA1-9ED7-BCBE59B44195}" type="parTrans" cxnId="{450139E4-FF6E-4898-8EBC-D8BD491F387D}">
      <dgm:prSet/>
      <dgm:spPr/>
      <dgm:t>
        <a:bodyPr/>
        <a:lstStyle/>
        <a:p>
          <a:endParaRPr lang="en-US" sz="2000"/>
        </a:p>
      </dgm:t>
    </dgm:pt>
    <dgm:pt modelId="{18396DEF-7253-40BF-8990-FB969823473A}" type="sibTrans" cxnId="{450139E4-FF6E-4898-8EBC-D8BD491F387D}">
      <dgm:prSet/>
      <dgm:spPr/>
      <dgm:t>
        <a:bodyPr/>
        <a:lstStyle/>
        <a:p>
          <a:endParaRPr lang="en-US"/>
        </a:p>
      </dgm:t>
    </dgm:pt>
    <dgm:pt modelId="{48F535B1-DFA1-A341-AD16-19DBE1188684}" type="pres">
      <dgm:prSet presAssocID="{239E59CF-1E7A-415C-9406-72F65B92A7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7A6119E-9134-144B-81F9-C1C649588477}" type="pres">
      <dgm:prSet presAssocID="{FE30DD23-4258-40F5-B5EC-8E90E488413B}" presName="node" presStyleLbl="node1" presStyleIdx="0" presStyleCnt="4" custScaleX="112768" custScaleY="112629" custLinFactNeighborX="2872" custLinFactNeighborY="-441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84F8C3-9A52-F540-90AC-D2A998ADF67A}" type="pres">
      <dgm:prSet presAssocID="{9148F541-F386-4580-AC6C-6A66D7183D3E}" presName="sibTrans" presStyleCnt="0"/>
      <dgm:spPr/>
    </dgm:pt>
    <dgm:pt modelId="{3BE79890-BCE9-8F46-9C3C-6D2C64E87C87}" type="pres">
      <dgm:prSet presAssocID="{2139D802-6454-4DBF-A31E-7C7165849F99}" presName="node" presStyleLbl="node1" presStyleIdx="1" presStyleCnt="4" custScaleX="99964" custScaleY="954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47EA03-9DB3-0442-8E3F-787DEA55CE11}" type="pres">
      <dgm:prSet presAssocID="{CD91EB8B-8B5F-49B5-A6DA-93B6458A513F}" presName="sibTrans" presStyleCnt="0"/>
      <dgm:spPr/>
    </dgm:pt>
    <dgm:pt modelId="{2FA4F552-09B1-E443-884A-AC42B90B3449}" type="pres">
      <dgm:prSet presAssocID="{0C87352C-4D8F-47E6-9CDE-8FB713382C06}" presName="node" presStyleLbl="node1" presStyleIdx="2" presStyleCnt="4" custScaleX="99156" custScaleY="107708" custLinFactNeighborX="-277" custLinFactNeighborY="-332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B8A10E-E03E-D64A-9886-AE2404DAD279}" type="pres">
      <dgm:prSet presAssocID="{B7E369F8-5B44-41D8-8E8B-CAB8607AF39C}" presName="sibTrans" presStyleCnt="0"/>
      <dgm:spPr/>
    </dgm:pt>
    <dgm:pt modelId="{697DC378-6DD2-FF4B-BC88-A674C8F0B467}" type="pres">
      <dgm:prSet presAssocID="{9065B04E-E308-4ED8-918A-F7F9AA4FB20F}" presName="node" presStyleLbl="node1" presStyleIdx="3" presStyleCnt="4" custScaleX="123158" custScaleY="1308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4D7B0F7-470C-41B2-A13F-3FDFBA1108FD}" srcId="{FE30DD23-4258-40F5-B5EC-8E90E488413B}" destId="{7A5B58FE-10B7-44D2-A81A-52AA9AC68347}" srcOrd="1" destOrd="0" parTransId="{9BF9B355-EFDD-4C34-9035-7AB4EE85CB7D}" sibTransId="{C1712122-C55B-4E06-A959-7BA2D76BB8C9}"/>
    <dgm:cxn modelId="{CDEB7625-F135-4C0B-9F9E-D8A277B78697}" srcId="{239E59CF-1E7A-415C-9406-72F65B92A7BE}" destId="{0C87352C-4D8F-47E6-9CDE-8FB713382C06}" srcOrd="2" destOrd="0" parTransId="{443163FC-A26E-4984-B1BA-4B9C1EDD4C1D}" sibTransId="{B7E369F8-5B44-41D8-8E8B-CAB8607AF39C}"/>
    <dgm:cxn modelId="{11C131C7-2E97-41FA-BD1D-CEBD0AE9DABA}" type="presOf" srcId="{239E59CF-1E7A-415C-9406-72F65B92A7BE}" destId="{48F535B1-DFA1-A341-AD16-19DBE1188684}" srcOrd="0" destOrd="0" presId="urn:microsoft.com/office/officeart/2005/8/layout/default#1"/>
    <dgm:cxn modelId="{608E233E-F243-4B96-A78E-102193696920}" type="presOf" srcId="{0C87352C-4D8F-47E6-9CDE-8FB713382C06}" destId="{2FA4F552-09B1-E443-884A-AC42B90B3449}" srcOrd="0" destOrd="0" presId="urn:microsoft.com/office/officeart/2005/8/layout/default#1"/>
    <dgm:cxn modelId="{89DB5893-CE9A-46D8-8996-476D12BBBC81}" type="presOf" srcId="{2139D802-6454-4DBF-A31E-7C7165849F99}" destId="{3BE79890-BCE9-8F46-9C3C-6D2C64E87C87}" srcOrd="0" destOrd="0" presId="urn:microsoft.com/office/officeart/2005/8/layout/default#1"/>
    <dgm:cxn modelId="{0F0CA5C6-BB75-4EF9-B1B2-C7F4320A986A}" type="presOf" srcId="{47574C2E-6290-4428-80CB-25808629624A}" destId="{C7A6119E-9134-144B-81F9-C1C649588477}" srcOrd="0" destOrd="1" presId="urn:microsoft.com/office/officeart/2005/8/layout/default#1"/>
    <dgm:cxn modelId="{113972EA-1A94-48E2-88C2-B401AFDD4F2B}" type="presOf" srcId="{FE30DD23-4258-40F5-B5EC-8E90E488413B}" destId="{C7A6119E-9134-144B-81F9-C1C649588477}" srcOrd="0" destOrd="0" presId="urn:microsoft.com/office/officeart/2005/8/layout/default#1"/>
    <dgm:cxn modelId="{AAA56FD1-2A9D-439B-B386-CF08B4AFEEAC}" srcId="{239E59CF-1E7A-415C-9406-72F65B92A7BE}" destId="{FE30DD23-4258-40F5-B5EC-8E90E488413B}" srcOrd="0" destOrd="0" parTransId="{D95D42FC-5A35-4FD1-91AE-B12361764262}" sibTransId="{9148F541-F386-4580-AC6C-6A66D7183D3E}"/>
    <dgm:cxn modelId="{14F89FF1-7997-4C18-B601-DCC7133BCDC7}" srcId="{FE30DD23-4258-40F5-B5EC-8E90E488413B}" destId="{47574C2E-6290-4428-80CB-25808629624A}" srcOrd="0" destOrd="0" parTransId="{38B86D0D-37CA-40AC-A15D-ADE042CB5CD2}" sibTransId="{EE9E9A77-4A04-44A3-A666-E98A5B4F27AD}"/>
    <dgm:cxn modelId="{66470DC7-4D87-41CC-8A71-DD7216E645DE}" type="presOf" srcId="{9065B04E-E308-4ED8-918A-F7F9AA4FB20F}" destId="{697DC378-6DD2-FF4B-BC88-A674C8F0B467}" srcOrd="0" destOrd="0" presId="urn:microsoft.com/office/officeart/2005/8/layout/default#1"/>
    <dgm:cxn modelId="{E73E1F0E-A136-4B38-AA3D-2A490F139B10}" type="presOf" srcId="{7A5B58FE-10B7-44D2-A81A-52AA9AC68347}" destId="{C7A6119E-9134-144B-81F9-C1C649588477}" srcOrd="0" destOrd="2" presId="urn:microsoft.com/office/officeart/2005/8/layout/default#1"/>
    <dgm:cxn modelId="{3E865C2F-948C-428E-A26C-B98FF3918BE8}" srcId="{239E59CF-1E7A-415C-9406-72F65B92A7BE}" destId="{2139D802-6454-4DBF-A31E-7C7165849F99}" srcOrd="1" destOrd="0" parTransId="{84C7AC6D-459F-49BA-A22C-F49DBF7C9875}" sibTransId="{CD91EB8B-8B5F-49B5-A6DA-93B6458A513F}"/>
    <dgm:cxn modelId="{450139E4-FF6E-4898-8EBC-D8BD491F387D}" srcId="{239E59CF-1E7A-415C-9406-72F65B92A7BE}" destId="{9065B04E-E308-4ED8-918A-F7F9AA4FB20F}" srcOrd="3" destOrd="0" parTransId="{C51E661C-8439-4BA1-9ED7-BCBE59B44195}" sibTransId="{18396DEF-7253-40BF-8990-FB969823473A}"/>
    <dgm:cxn modelId="{45F68A18-4FD8-45A5-ABD0-6EC8051785B3}" type="presParOf" srcId="{48F535B1-DFA1-A341-AD16-19DBE1188684}" destId="{C7A6119E-9134-144B-81F9-C1C649588477}" srcOrd="0" destOrd="0" presId="urn:microsoft.com/office/officeart/2005/8/layout/default#1"/>
    <dgm:cxn modelId="{3B18826B-833B-404D-9943-7F58EB22CDF9}" type="presParOf" srcId="{48F535B1-DFA1-A341-AD16-19DBE1188684}" destId="{7084F8C3-9A52-F540-90AC-D2A998ADF67A}" srcOrd="1" destOrd="0" presId="urn:microsoft.com/office/officeart/2005/8/layout/default#1"/>
    <dgm:cxn modelId="{FDD65951-4C19-4F3A-A176-459ABD59A5C0}" type="presParOf" srcId="{48F535B1-DFA1-A341-AD16-19DBE1188684}" destId="{3BE79890-BCE9-8F46-9C3C-6D2C64E87C87}" srcOrd="2" destOrd="0" presId="urn:microsoft.com/office/officeart/2005/8/layout/default#1"/>
    <dgm:cxn modelId="{6E81B2BE-460A-4D71-88BF-C34B880711EF}" type="presParOf" srcId="{48F535B1-DFA1-A341-AD16-19DBE1188684}" destId="{EF47EA03-9DB3-0442-8E3F-787DEA55CE11}" srcOrd="3" destOrd="0" presId="urn:microsoft.com/office/officeart/2005/8/layout/default#1"/>
    <dgm:cxn modelId="{9057FAE3-C6EF-4559-A603-BCD5EF201C3B}" type="presParOf" srcId="{48F535B1-DFA1-A341-AD16-19DBE1188684}" destId="{2FA4F552-09B1-E443-884A-AC42B90B3449}" srcOrd="4" destOrd="0" presId="urn:microsoft.com/office/officeart/2005/8/layout/default#1"/>
    <dgm:cxn modelId="{20361052-D55B-4F8B-8E2F-F0685CA07D03}" type="presParOf" srcId="{48F535B1-DFA1-A341-AD16-19DBE1188684}" destId="{CFB8A10E-E03E-D64A-9886-AE2404DAD279}" srcOrd="5" destOrd="0" presId="urn:microsoft.com/office/officeart/2005/8/layout/default#1"/>
    <dgm:cxn modelId="{505CB8CF-D078-4822-A14D-5733ECC7EC50}" type="presParOf" srcId="{48F535B1-DFA1-A341-AD16-19DBE1188684}" destId="{697DC378-6DD2-FF4B-BC88-A674C8F0B46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1C4A1-0834-9D4F-918C-03F3334E764F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B39DDC1-1E53-1943-99C6-268991C323A9}">
      <dgm:prSet phldrT="[Szöveg]"/>
      <dgm:spPr/>
      <dgm:t>
        <a:bodyPr/>
        <a:lstStyle/>
        <a:p>
          <a:r>
            <a:rPr lang="hu-HU" dirty="0"/>
            <a:t>Nemzeti bíróság értelmezésre, érvényességre vonatkozó kérdése</a:t>
          </a:r>
        </a:p>
      </dgm:t>
    </dgm:pt>
    <dgm:pt modelId="{465ECC8D-DFF1-4441-AD59-9D2DE029BFB3}" type="parTrans" cxnId="{17F43218-8A59-9F4D-A34A-3168A18B1C8F}">
      <dgm:prSet/>
      <dgm:spPr/>
      <dgm:t>
        <a:bodyPr/>
        <a:lstStyle/>
        <a:p>
          <a:endParaRPr lang="hu-HU"/>
        </a:p>
      </dgm:t>
    </dgm:pt>
    <dgm:pt modelId="{56BA3AEA-AD57-EB48-A41E-1DAE03F9083F}" type="sibTrans" cxnId="{17F43218-8A59-9F4D-A34A-3168A18B1C8F}">
      <dgm:prSet/>
      <dgm:spPr/>
      <dgm:t>
        <a:bodyPr/>
        <a:lstStyle/>
        <a:p>
          <a:endParaRPr lang="hu-HU"/>
        </a:p>
      </dgm:t>
    </dgm:pt>
    <dgm:pt modelId="{E2FB02F2-BC39-1F49-9325-30AC18714070}">
      <dgm:prSet phldrT="[Szöveg]"/>
      <dgm:spPr/>
      <dgm:t>
        <a:bodyPr/>
        <a:lstStyle/>
        <a:p>
          <a:r>
            <a:rPr lang="hu-HU" dirty="0"/>
            <a:t>Európai Unió Bíróságának válasza</a:t>
          </a:r>
        </a:p>
      </dgm:t>
    </dgm:pt>
    <dgm:pt modelId="{AC87AF6B-3F06-314C-8821-21B7FDFCC078}" type="parTrans" cxnId="{0AD9EBDE-C9B6-A449-A4F4-2CAA64071CDB}">
      <dgm:prSet/>
      <dgm:spPr/>
      <dgm:t>
        <a:bodyPr/>
        <a:lstStyle/>
        <a:p>
          <a:endParaRPr lang="hu-HU"/>
        </a:p>
      </dgm:t>
    </dgm:pt>
    <dgm:pt modelId="{62E92278-2652-E444-A25E-755A8CA30B07}" type="sibTrans" cxnId="{0AD9EBDE-C9B6-A449-A4F4-2CAA64071CDB}">
      <dgm:prSet/>
      <dgm:spPr/>
      <dgm:t>
        <a:bodyPr/>
        <a:lstStyle/>
        <a:p>
          <a:endParaRPr lang="hu-HU"/>
        </a:p>
      </dgm:t>
    </dgm:pt>
    <dgm:pt modelId="{60CFB91B-9CD7-AE4E-874F-10CE841B4777}">
      <dgm:prSet phldrT="[Szöveg]"/>
      <dgm:spPr/>
      <dgm:t>
        <a:bodyPr/>
        <a:lstStyle/>
        <a:p>
          <a:r>
            <a:rPr lang="hu-HU" dirty="0"/>
            <a:t>Nemzeti bíróság döntése</a:t>
          </a:r>
        </a:p>
      </dgm:t>
    </dgm:pt>
    <dgm:pt modelId="{CC7B55D4-0E30-9B4C-B745-D9A1C92A9B5E}" type="parTrans" cxnId="{7F24D795-A463-BB47-BAE0-6A777FCF0C84}">
      <dgm:prSet/>
      <dgm:spPr/>
      <dgm:t>
        <a:bodyPr/>
        <a:lstStyle/>
        <a:p>
          <a:endParaRPr lang="hu-HU"/>
        </a:p>
      </dgm:t>
    </dgm:pt>
    <dgm:pt modelId="{C6F2F7E6-AD8E-8A46-96DE-0849137B4730}" type="sibTrans" cxnId="{7F24D795-A463-BB47-BAE0-6A777FCF0C84}">
      <dgm:prSet/>
      <dgm:spPr/>
      <dgm:t>
        <a:bodyPr/>
        <a:lstStyle/>
        <a:p>
          <a:endParaRPr lang="hu-HU"/>
        </a:p>
      </dgm:t>
    </dgm:pt>
    <dgm:pt modelId="{EE72A620-A67D-134A-9815-C5F4EA3DE352}" type="pres">
      <dgm:prSet presAssocID="{9B01C4A1-0834-9D4F-918C-03F3334E764F}" presName="Name0" presStyleCnt="0">
        <dgm:presLayoutVars>
          <dgm:dir/>
          <dgm:resizeHandles val="exact"/>
        </dgm:presLayoutVars>
      </dgm:prSet>
      <dgm:spPr/>
    </dgm:pt>
    <dgm:pt modelId="{91354626-F713-9348-A6C7-F860A5C46331}" type="pres">
      <dgm:prSet presAssocID="{7B39DDC1-1E53-1943-99C6-268991C3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EAE5F6-DF2A-964C-A9FC-BD5389DFEB2E}" type="pres">
      <dgm:prSet presAssocID="{56BA3AEA-AD57-EB48-A41E-1DAE03F9083F}" presName="sibTrans" presStyleLbl="sibTrans2D1" presStyleIdx="0" presStyleCnt="2"/>
      <dgm:spPr/>
      <dgm:t>
        <a:bodyPr/>
        <a:lstStyle/>
        <a:p>
          <a:endParaRPr lang="hu-HU"/>
        </a:p>
      </dgm:t>
    </dgm:pt>
    <dgm:pt modelId="{AA7F6065-2A15-6141-9D39-0AB40B743CBE}" type="pres">
      <dgm:prSet presAssocID="{56BA3AEA-AD57-EB48-A41E-1DAE03F9083F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906EF941-8B42-CF42-8AAA-4348DF341FFD}" type="pres">
      <dgm:prSet presAssocID="{E2FB02F2-BC39-1F49-9325-30AC18714070}" presName="node" presStyleLbl="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06621C-633A-6348-B289-CFB194357DE2}" type="pres">
      <dgm:prSet presAssocID="{62E92278-2652-E444-A25E-755A8CA30B07}" presName="sibTrans" presStyleLbl="sibTrans2D1" presStyleIdx="1" presStyleCnt="2"/>
      <dgm:spPr/>
      <dgm:t>
        <a:bodyPr/>
        <a:lstStyle/>
        <a:p>
          <a:endParaRPr lang="hu-HU"/>
        </a:p>
      </dgm:t>
    </dgm:pt>
    <dgm:pt modelId="{E5EA211B-28A8-0140-970D-1B22BB1F44A0}" type="pres">
      <dgm:prSet presAssocID="{62E92278-2652-E444-A25E-755A8CA30B07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FD30A67F-4122-D94C-9898-4416192E1C1E}" type="pres">
      <dgm:prSet presAssocID="{60CFB91B-9CD7-AE4E-874F-10CE841B47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86B1B17-885E-4B4F-8288-E49C5599EC54}" type="presOf" srcId="{56BA3AEA-AD57-EB48-A41E-1DAE03F9083F}" destId="{AA7F6065-2A15-6141-9D39-0AB40B743CBE}" srcOrd="1" destOrd="0" presId="urn:microsoft.com/office/officeart/2005/8/layout/process1"/>
    <dgm:cxn modelId="{E8899412-9836-4FE5-A101-CA1FB8AF505E}" type="presOf" srcId="{7B39DDC1-1E53-1943-99C6-268991C323A9}" destId="{91354626-F713-9348-A6C7-F860A5C46331}" srcOrd="0" destOrd="0" presId="urn:microsoft.com/office/officeart/2005/8/layout/process1"/>
    <dgm:cxn modelId="{FFC712D3-3216-4188-8109-46D69AB96C69}" type="presOf" srcId="{62E92278-2652-E444-A25E-755A8CA30B07}" destId="{EC06621C-633A-6348-B289-CFB194357DE2}" srcOrd="0" destOrd="0" presId="urn:microsoft.com/office/officeart/2005/8/layout/process1"/>
    <dgm:cxn modelId="{A8DD8960-D87E-48EB-B251-699AA418C5BE}" type="presOf" srcId="{56BA3AEA-AD57-EB48-A41E-1DAE03F9083F}" destId="{51EAE5F6-DF2A-964C-A9FC-BD5389DFEB2E}" srcOrd="0" destOrd="0" presId="urn:microsoft.com/office/officeart/2005/8/layout/process1"/>
    <dgm:cxn modelId="{7F24D795-A463-BB47-BAE0-6A777FCF0C84}" srcId="{9B01C4A1-0834-9D4F-918C-03F3334E764F}" destId="{60CFB91B-9CD7-AE4E-874F-10CE841B4777}" srcOrd="2" destOrd="0" parTransId="{CC7B55D4-0E30-9B4C-B745-D9A1C92A9B5E}" sibTransId="{C6F2F7E6-AD8E-8A46-96DE-0849137B4730}"/>
    <dgm:cxn modelId="{18111F1F-B966-44E7-8B96-540E461BEE77}" type="presOf" srcId="{9B01C4A1-0834-9D4F-918C-03F3334E764F}" destId="{EE72A620-A67D-134A-9815-C5F4EA3DE352}" srcOrd="0" destOrd="0" presId="urn:microsoft.com/office/officeart/2005/8/layout/process1"/>
    <dgm:cxn modelId="{0AD9EBDE-C9B6-A449-A4F4-2CAA64071CDB}" srcId="{9B01C4A1-0834-9D4F-918C-03F3334E764F}" destId="{E2FB02F2-BC39-1F49-9325-30AC18714070}" srcOrd="1" destOrd="0" parTransId="{AC87AF6B-3F06-314C-8821-21B7FDFCC078}" sibTransId="{62E92278-2652-E444-A25E-755A8CA30B07}"/>
    <dgm:cxn modelId="{17F43218-8A59-9F4D-A34A-3168A18B1C8F}" srcId="{9B01C4A1-0834-9D4F-918C-03F3334E764F}" destId="{7B39DDC1-1E53-1943-99C6-268991C323A9}" srcOrd="0" destOrd="0" parTransId="{465ECC8D-DFF1-4441-AD59-9D2DE029BFB3}" sibTransId="{56BA3AEA-AD57-EB48-A41E-1DAE03F9083F}"/>
    <dgm:cxn modelId="{4B63881F-46E6-43D5-8841-B4ABA0AAF41C}" type="presOf" srcId="{62E92278-2652-E444-A25E-755A8CA30B07}" destId="{E5EA211B-28A8-0140-970D-1B22BB1F44A0}" srcOrd="1" destOrd="0" presId="urn:microsoft.com/office/officeart/2005/8/layout/process1"/>
    <dgm:cxn modelId="{319D12B2-C4F9-42A8-ACAE-14EC23510096}" type="presOf" srcId="{E2FB02F2-BC39-1F49-9325-30AC18714070}" destId="{906EF941-8B42-CF42-8AAA-4348DF341FFD}" srcOrd="0" destOrd="0" presId="urn:microsoft.com/office/officeart/2005/8/layout/process1"/>
    <dgm:cxn modelId="{6F197E04-D1FA-49C2-AF5B-D744597F40A1}" type="presOf" srcId="{60CFB91B-9CD7-AE4E-874F-10CE841B4777}" destId="{FD30A67F-4122-D94C-9898-4416192E1C1E}" srcOrd="0" destOrd="0" presId="urn:microsoft.com/office/officeart/2005/8/layout/process1"/>
    <dgm:cxn modelId="{D1CCF230-EF40-4A07-8776-3E269DFDE3F1}" type="presParOf" srcId="{EE72A620-A67D-134A-9815-C5F4EA3DE352}" destId="{91354626-F713-9348-A6C7-F860A5C46331}" srcOrd="0" destOrd="0" presId="urn:microsoft.com/office/officeart/2005/8/layout/process1"/>
    <dgm:cxn modelId="{2CDB73A7-97B0-46A7-BFEE-F02BEDB89856}" type="presParOf" srcId="{EE72A620-A67D-134A-9815-C5F4EA3DE352}" destId="{51EAE5F6-DF2A-964C-A9FC-BD5389DFEB2E}" srcOrd="1" destOrd="0" presId="urn:microsoft.com/office/officeart/2005/8/layout/process1"/>
    <dgm:cxn modelId="{2F9FACE3-F6E6-4422-B78B-6A61E3727B27}" type="presParOf" srcId="{51EAE5F6-DF2A-964C-A9FC-BD5389DFEB2E}" destId="{AA7F6065-2A15-6141-9D39-0AB40B743CBE}" srcOrd="0" destOrd="0" presId="urn:microsoft.com/office/officeart/2005/8/layout/process1"/>
    <dgm:cxn modelId="{43036A17-0446-4176-AAA6-1ED69A6D66C0}" type="presParOf" srcId="{EE72A620-A67D-134A-9815-C5F4EA3DE352}" destId="{906EF941-8B42-CF42-8AAA-4348DF341FFD}" srcOrd="2" destOrd="0" presId="urn:microsoft.com/office/officeart/2005/8/layout/process1"/>
    <dgm:cxn modelId="{CFA45247-6E85-437F-A3D4-577F0D9931CA}" type="presParOf" srcId="{EE72A620-A67D-134A-9815-C5F4EA3DE352}" destId="{EC06621C-633A-6348-B289-CFB194357DE2}" srcOrd="3" destOrd="0" presId="urn:microsoft.com/office/officeart/2005/8/layout/process1"/>
    <dgm:cxn modelId="{E2AFEAC3-831F-46D2-BAEA-C930E2714106}" type="presParOf" srcId="{EC06621C-633A-6348-B289-CFB194357DE2}" destId="{E5EA211B-28A8-0140-970D-1B22BB1F44A0}" srcOrd="0" destOrd="0" presId="urn:microsoft.com/office/officeart/2005/8/layout/process1"/>
    <dgm:cxn modelId="{1EA905AC-3BCE-4C86-98D9-340DBE29CAD2}" type="presParOf" srcId="{EE72A620-A67D-134A-9815-C5F4EA3DE352}" destId="{FD30A67F-4122-D94C-9898-4416192E1C1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C8E6A-78A5-4B82-95C1-F13B1816227F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522991C-0D1C-43B1-8DBC-EAA378121C13}">
      <dgm:prSet custT="1"/>
      <dgm:spPr/>
      <dgm:t>
        <a:bodyPr/>
        <a:lstStyle/>
        <a:p>
          <a:pPr algn="just"/>
          <a:r>
            <a:rPr lang="hu-HU" sz="2400" b="1" dirty="0"/>
            <a:t>Legnagyobb jelentőségű eljárás</a:t>
          </a:r>
          <a:r>
            <a:rPr lang="hu-HU" sz="2400" dirty="0"/>
            <a:t>, az ügyek </a:t>
          </a:r>
          <a:r>
            <a:rPr lang="hu-HU" sz="2400" dirty="0" smtClean="0"/>
            <a:t>kb. </a:t>
          </a:r>
          <a:r>
            <a:rPr lang="hu-HU" sz="2400" dirty="0"/>
            <a:t>70-75 %-a előzetes döntéshozatali ügy;</a:t>
          </a:r>
          <a:endParaRPr lang="en-US" sz="2400" dirty="0"/>
        </a:p>
      </dgm:t>
    </dgm:pt>
    <dgm:pt modelId="{E417B870-C9C0-400D-BD60-6455DEF8DB2C}" type="parTrans" cxnId="{FEA4DE73-8BA5-4F48-87E2-14EBA70AC2EA}">
      <dgm:prSet/>
      <dgm:spPr/>
      <dgm:t>
        <a:bodyPr/>
        <a:lstStyle/>
        <a:p>
          <a:endParaRPr lang="en-US"/>
        </a:p>
      </dgm:t>
    </dgm:pt>
    <dgm:pt modelId="{CFB965F1-2467-4CB0-843C-DD68D5131D5F}" type="sibTrans" cxnId="{FEA4DE73-8BA5-4F48-87E2-14EBA70AC2EA}">
      <dgm:prSet/>
      <dgm:spPr/>
      <dgm:t>
        <a:bodyPr/>
        <a:lstStyle/>
        <a:p>
          <a:endParaRPr lang="en-US"/>
        </a:p>
      </dgm:t>
    </dgm:pt>
    <dgm:pt modelId="{F39B8774-1229-46A2-B586-7C7563C193CF}">
      <dgm:prSet custT="1"/>
      <dgm:spPr/>
      <dgm:t>
        <a:bodyPr/>
        <a:lstStyle/>
        <a:p>
          <a:pPr algn="just"/>
          <a:r>
            <a:rPr lang="hu-HU" sz="2400" b="1" dirty="0"/>
            <a:t>Biztosítja az uniós jog koherenciáját</a:t>
          </a:r>
          <a:r>
            <a:rPr lang="hu-HU" sz="2400" dirty="0"/>
            <a:t>, </a:t>
          </a:r>
          <a:r>
            <a:rPr lang="hu-HU" sz="2400" b="1" dirty="0"/>
            <a:t>egységes értelmezését</a:t>
          </a:r>
          <a:r>
            <a:rPr lang="hu-HU" sz="2400" dirty="0"/>
            <a:t>: azt, hogy egy adott uniós jogi rendelkezést minden nemzeti bíróság azonosan értelmezzen;</a:t>
          </a:r>
          <a:endParaRPr lang="en-US" sz="2400" dirty="0"/>
        </a:p>
      </dgm:t>
    </dgm:pt>
    <dgm:pt modelId="{4B3FAC57-05A8-4FFB-8FE9-C656E510DFB5}" type="parTrans" cxnId="{0BDE2EA4-C0BB-4A8F-AF41-F3E6844BC6EB}">
      <dgm:prSet/>
      <dgm:spPr/>
      <dgm:t>
        <a:bodyPr/>
        <a:lstStyle/>
        <a:p>
          <a:endParaRPr lang="en-US"/>
        </a:p>
      </dgm:t>
    </dgm:pt>
    <dgm:pt modelId="{1E9E5B38-3D6A-4DC8-A5F4-019980480129}" type="sibTrans" cxnId="{0BDE2EA4-C0BB-4A8F-AF41-F3E6844BC6EB}">
      <dgm:prSet/>
      <dgm:spPr/>
      <dgm:t>
        <a:bodyPr/>
        <a:lstStyle/>
        <a:p>
          <a:endParaRPr lang="en-US"/>
        </a:p>
      </dgm:t>
    </dgm:pt>
    <dgm:pt modelId="{051A5C27-8589-421D-AD0B-B41B9E977733}">
      <dgm:prSet custT="1"/>
      <dgm:spPr/>
      <dgm:t>
        <a:bodyPr/>
        <a:lstStyle/>
        <a:p>
          <a:pPr algn="just"/>
          <a:r>
            <a:rPr lang="hu-HU" sz="2400" b="1" dirty="0"/>
            <a:t>Az uniós joggal kapcsolatos legfontosabb megállapításokat </a:t>
          </a:r>
          <a:r>
            <a:rPr lang="hu-HU" sz="2400" dirty="0"/>
            <a:t>az EUB előzetes döntéshozatali ügyekben tette pl. szupremácia, közvetlen hatály, közös piacra vonatkozó megállapítások. </a:t>
          </a:r>
          <a:endParaRPr lang="en-US" sz="2400" dirty="0"/>
        </a:p>
      </dgm:t>
    </dgm:pt>
    <dgm:pt modelId="{9BD45F8D-E8A8-4F8A-9205-6A1EF897F48F}" type="parTrans" cxnId="{DCE2B32B-1852-4732-A497-8161940A50D1}">
      <dgm:prSet/>
      <dgm:spPr/>
      <dgm:t>
        <a:bodyPr/>
        <a:lstStyle/>
        <a:p>
          <a:endParaRPr lang="en-US"/>
        </a:p>
      </dgm:t>
    </dgm:pt>
    <dgm:pt modelId="{1F1FE742-EE3B-4489-985F-92F06E648CD3}" type="sibTrans" cxnId="{DCE2B32B-1852-4732-A497-8161940A50D1}">
      <dgm:prSet/>
      <dgm:spPr/>
      <dgm:t>
        <a:bodyPr/>
        <a:lstStyle/>
        <a:p>
          <a:endParaRPr lang="en-US"/>
        </a:p>
      </dgm:t>
    </dgm:pt>
    <dgm:pt modelId="{CF81D7D7-4807-DB4C-86B2-35969A6EA0B9}" type="pres">
      <dgm:prSet presAssocID="{798C8E6A-78A5-4B82-95C1-F13B181622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9CB5F4A-182D-8E4B-84FB-4C3BBEF70166}" type="pres">
      <dgm:prSet presAssocID="{9522991C-0D1C-43B1-8DBC-EAA378121C13}" presName="thickLine" presStyleLbl="alignNode1" presStyleIdx="0" presStyleCnt="3"/>
      <dgm:spPr/>
    </dgm:pt>
    <dgm:pt modelId="{B46D73C5-B18F-E047-A73D-4FAEA08CFF60}" type="pres">
      <dgm:prSet presAssocID="{9522991C-0D1C-43B1-8DBC-EAA378121C13}" presName="horz1" presStyleCnt="0"/>
      <dgm:spPr/>
    </dgm:pt>
    <dgm:pt modelId="{1BDF22AF-72D5-B044-ABDC-C3EB9F671577}" type="pres">
      <dgm:prSet presAssocID="{9522991C-0D1C-43B1-8DBC-EAA378121C13}" presName="tx1" presStyleLbl="revTx" presStyleIdx="0" presStyleCnt="3"/>
      <dgm:spPr/>
      <dgm:t>
        <a:bodyPr/>
        <a:lstStyle/>
        <a:p>
          <a:endParaRPr lang="hu-HU"/>
        </a:p>
      </dgm:t>
    </dgm:pt>
    <dgm:pt modelId="{04C2F7C0-8CEF-2749-A513-1F5CDCDDC736}" type="pres">
      <dgm:prSet presAssocID="{9522991C-0D1C-43B1-8DBC-EAA378121C13}" presName="vert1" presStyleCnt="0"/>
      <dgm:spPr/>
    </dgm:pt>
    <dgm:pt modelId="{34372D80-7A6B-A948-9997-F6F690D2F1B1}" type="pres">
      <dgm:prSet presAssocID="{F39B8774-1229-46A2-B586-7C7563C193CF}" presName="thickLine" presStyleLbl="alignNode1" presStyleIdx="1" presStyleCnt="3"/>
      <dgm:spPr/>
    </dgm:pt>
    <dgm:pt modelId="{C7084D3A-9169-0E49-B3B3-4BB082893C94}" type="pres">
      <dgm:prSet presAssocID="{F39B8774-1229-46A2-B586-7C7563C193CF}" presName="horz1" presStyleCnt="0"/>
      <dgm:spPr/>
    </dgm:pt>
    <dgm:pt modelId="{F3B70CF7-333C-F142-9413-31048A266668}" type="pres">
      <dgm:prSet presAssocID="{F39B8774-1229-46A2-B586-7C7563C193CF}" presName="tx1" presStyleLbl="revTx" presStyleIdx="1" presStyleCnt="3"/>
      <dgm:spPr/>
      <dgm:t>
        <a:bodyPr/>
        <a:lstStyle/>
        <a:p>
          <a:endParaRPr lang="hu-HU"/>
        </a:p>
      </dgm:t>
    </dgm:pt>
    <dgm:pt modelId="{CD051F24-6F09-1E41-B4BD-CA1E594733A3}" type="pres">
      <dgm:prSet presAssocID="{F39B8774-1229-46A2-B586-7C7563C193CF}" presName="vert1" presStyleCnt="0"/>
      <dgm:spPr/>
    </dgm:pt>
    <dgm:pt modelId="{B8394EAD-23E1-CC44-B12D-1137D62019B7}" type="pres">
      <dgm:prSet presAssocID="{051A5C27-8589-421D-AD0B-B41B9E977733}" presName="thickLine" presStyleLbl="alignNode1" presStyleIdx="2" presStyleCnt="3"/>
      <dgm:spPr/>
    </dgm:pt>
    <dgm:pt modelId="{D2A2157E-EA77-FE4A-A7C1-5DC7CF435B35}" type="pres">
      <dgm:prSet presAssocID="{051A5C27-8589-421D-AD0B-B41B9E977733}" presName="horz1" presStyleCnt="0"/>
      <dgm:spPr/>
    </dgm:pt>
    <dgm:pt modelId="{2BDFC8BE-BE05-4540-A886-1A3EC8A855ED}" type="pres">
      <dgm:prSet presAssocID="{051A5C27-8589-421D-AD0B-B41B9E977733}" presName="tx1" presStyleLbl="revTx" presStyleIdx="2" presStyleCnt="3"/>
      <dgm:spPr/>
      <dgm:t>
        <a:bodyPr/>
        <a:lstStyle/>
        <a:p>
          <a:endParaRPr lang="hu-HU"/>
        </a:p>
      </dgm:t>
    </dgm:pt>
    <dgm:pt modelId="{1DAA973C-28E1-1349-B6D5-24BBDAF22137}" type="pres">
      <dgm:prSet presAssocID="{051A5C27-8589-421D-AD0B-B41B9E977733}" presName="vert1" presStyleCnt="0"/>
      <dgm:spPr/>
    </dgm:pt>
  </dgm:ptLst>
  <dgm:cxnLst>
    <dgm:cxn modelId="{AAFCA2F5-47FC-43A2-B1E0-ADBE2A796AC5}" type="presOf" srcId="{F39B8774-1229-46A2-B586-7C7563C193CF}" destId="{F3B70CF7-333C-F142-9413-31048A266668}" srcOrd="0" destOrd="0" presId="urn:microsoft.com/office/officeart/2008/layout/LinedList"/>
    <dgm:cxn modelId="{5BD18DBB-DD90-442E-A551-D99FAB78DD4B}" type="presOf" srcId="{9522991C-0D1C-43B1-8DBC-EAA378121C13}" destId="{1BDF22AF-72D5-B044-ABDC-C3EB9F671577}" srcOrd="0" destOrd="0" presId="urn:microsoft.com/office/officeart/2008/layout/LinedList"/>
    <dgm:cxn modelId="{5DBD79E5-79C6-40EF-9773-FAF8B3D61B89}" type="presOf" srcId="{798C8E6A-78A5-4B82-95C1-F13B1816227F}" destId="{CF81D7D7-4807-DB4C-86B2-35969A6EA0B9}" srcOrd="0" destOrd="0" presId="urn:microsoft.com/office/officeart/2008/layout/LinedList"/>
    <dgm:cxn modelId="{DCE2B32B-1852-4732-A497-8161940A50D1}" srcId="{798C8E6A-78A5-4B82-95C1-F13B1816227F}" destId="{051A5C27-8589-421D-AD0B-B41B9E977733}" srcOrd="2" destOrd="0" parTransId="{9BD45F8D-E8A8-4F8A-9205-6A1EF897F48F}" sibTransId="{1F1FE742-EE3B-4489-985F-92F06E648CD3}"/>
    <dgm:cxn modelId="{FEA4DE73-8BA5-4F48-87E2-14EBA70AC2EA}" srcId="{798C8E6A-78A5-4B82-95C1-F13B1816227F}" destId="{9522991C-0D1C-43B1-8DBC-EAA378121C13}" srcOrd="0" destOrd="0" parTransId="{E417B870-C9C0-400D-BD60-6455DEF8DB2C}" sibTransId="{CFB965F1-2467-4CB0-843C-DD68D5131D5F}"/>
    <dgm:cxn modelId="{35C3E235-CDF0-4EE7-92F0-61AC67CD9143}" type="presOf" srcId="{051A5C27-8589-421D-AD0B-B41B9E977733}" destId="{2BDFC8BE-BE05-4540-A886-1A3EC8A855ED}" srcOrd="0" destOrd="0" presId="urn:microsoft.com/office/officeart/2008/layout/LinedList"/>
    <dgm:cxn modelId="{0BDE2EA4-C0BB-4A8F-AF41-F3E6844BC6EB}" srcId="{798C8E6A-78A5-4B82-95C1-F13B1816227F}" destId="{F39B8774-1229-46A2-B586-7C7563C193CF}" srcOrd="1" destOrd="0" parTransId="{4B3FAC57-05A8-4FFB-8FE9-C656E510DFB5}" sibTransId="{1E9E5B38-3D6A-4DC8-A5F4-019980480129}"/>
    <dgm:cxn modelId="{2D4B370B-64D3-4C65-B310-64069D577C5A}" type="presParOf" srcId="{CF81D7D7-4807-DB4C-86B2-35969A6EA0B9}" destId="{99CB5F4A-182D-8E4B-84FB-4C3BBEF70166}" srcOrd="0" destOrd="0" presId="urn:microsoft.com/office/officeart/2008/layout/LinedList"/>
    <dgm:cxn modelId="{FD485E3B-3B78-4EBC-9F50-E38B17404697}" type="presParOf" srcId="{CF81D7D7-4807-DB4C-86B2-35969A6EA0B9}" destId="{B46D73C5-B18F-E047-A73D-4FAEA08CFF60}" srcOrd="1" destOrd="0" presId="urn:microsoft.com/office/officeart/2008/layout/LinedList"/>
    <dgm:cxn modelId="{E6868413-44A2-4A76-8AFB-F43F98F48619}" type="presParOf" srcId="{B46D73C5-B18F-E047-A73D-4FAEA08CFF60}" destId="{1BDF22AF-72D5-B044-ABDC-C3EB9F671577}" srcOrd="0" destOrd="0" presId="urn:microsoft.com/office/officeart/2008/layout/LinedList"/>
    <dgm:cxn modelId="{60A41E7C-EF27-4F67-BF5E-13C72E450367}" type="presParOf" srcId="{B46D73C5-B18F-E047-A73D-4FAEA08CFF60}" destId="{04C2F7C0-8CEF-2749-A513-1F5CDCDDC736}" srcOrd="1" destOrd="0" presId="urn:microsoft.com/office/officeart/2008/layout/LinedList"/>
    <dgm:cxn modelId="{A4AB2250-86CA-489D-BD97-B9A116207D6E}" type="presParOf" srcId="{CF81D7D7-4807-DB4C-86B2-35969A6EA0B9}" destId="{34372D80-7A6B-A948-9997-F6F690D2F1B1}" srcOrd="2" destOrd="0" presId="urn:microsoft.com/office/officeart/2008/layout/LinedList"/>
    <dgm:cxn modelId="{15043A35-7E66-4350-8150-B526858F8631}" type="presParOf" srcId="{CF81D7D7-4807-DB4C-86B2-35969A6EA0B9}" destId="{C7084D3A-9169-0E49-B3B3-4BB082893C94}" srcOrd="3" destOrd="0" presId="urn:microsoft.com/office/officeart/2008/layout/LinedList"/>
    <dgm:cxn modelId="{CFD1AB63-1CF2-4A38-B7EA-A59869225469}" type="presParOf" srcId="{C7084D3A-9169-0E49-B3B3-4BB082893C94}" destId="{F3B70CF7-333C-F142-9413-31048A266668}" srcOrd="0" destOrd="0" presId="urn:microsoft.com/office/officeart/2008/layout/LinedList"/>
    <dgm:cxn modelId="{8D5A5F9B-77C6-49D0-8A1A-105EED2BC085}" type="presParOf" srcId="{C7084D3A-9169-0E49-B3B3-4BB082893C94}" destId="{CD051F24-6F09-1E41-B4BD-CA1E594733A3}" srcOrd="1" destOrd="0" presId="urn:microsoft.com/office/officeart/2008/layout/LinedList"/>
    <dgm:cxn modelId="{A54A1C54-0C73-4C88-9CFD-DEE1D663A4DD}" type="presParOf" srcId="{CF81D7D7-4807-DB4C-86B2-35969A6EA0B9}" destId="{B8394EAD-23E1-CC44-B12D-1137D62019B7}" srcOrd="4" destOrd="0" presId="urn:microsoft.com/office/officeart/2008/layout/LinedList"/>
    <dgm:cxn modelId="{B6A2EA78-FD4A-47D5-9012-452393734EFA}" type="presParOf" srcId="{CF81D7D7-4807-DB4C-86B2-35969A6EA0B9}" destId="{D2A2157E-EA77-FE4A-A7C1-5DC7CF435B35}" srcOrd="5" destOrd="0" presId="urn:microsoft.com/office/officeart/2008/layout/LinedList"/>
    <dgm:cxn modelId="{2D51C58D-1C56-4470-B075-1691D16B51AB}" type="presParOf" srcId="{D2A2157E-EA77-FE4A-A7C1-5DC7CF435B35}" destId="{2BDFC8BE-BE05-4540-A886-1A3EC8A855ED}" srcOrd="0" destOrd="0" presId="urn:microsoft.com/office/officeart/2008/layout/LinedList"/>
    <dgm:cxn modelId="{8874898E-0BCD-4826-AC26-6D95EE0B23BE}" type="presParOf" srcId="{D2A2157E-EA77-FE4A-A7C1-5DC7CF435B35}" destId="{1DAA973C-28E1-1349-B6D5-24BBDAF221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AB7A9-9AB6-4BAA-828E-18A279DDF2F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A9119-816C-44B0-844D-27C4CE01620C}">
      <dgm:prSet custT="1"/>
      <dgm:spPr/>
      <dgm:t>
        <a:bodyPr/>
        <a:lstStyle/>
        <a:p>
          <a:r>
            <a:rPr lang="hu-HU" sz="2000" b="1" dirty="0"/>
            <a:t>Mikor kerül sor rá?</a:t>
          </a:r>
          <a:endParaRPr lang="en-US" sz="2000" b="1" dirty="0"/>
        </a:p>
      </dgm:t>
    </dgm:pt>
    <dgm:pt modelId="{4DAD923F-EA97-41EB-9EF4-6ADE81CAE532}" type="parTrans" cxnId="{61335AD0-039A-4234-B509-7681C7ADFA9E}">
      <dgm:prSet/>
      <dgm:spPr/>
      <dgm:t>
        <a:bodyPr/>
        <a:lstStyle/>
        <a:p>
          <a:endParaRPr lang="en-US"/>
        </a:p>
      </dgm:t>
    </dgm:pt>
    <dgm:pt modelId="{33B55C00-43B0-4E20-8C50-3B71E80FD3DE}" type="sibTrans" cxnId="{61335AD0-039A-4234-B509-7681C7ADFA9E}">
      <dgm:prSet/>
      <dgm:spPr/>
      <dgm:t>
        <a:bodyPr/>
        <a:lstStyle/>
        <a:p>
          <a:endParaRPr lang="en-US"/>
        </a:p>
      </dgm:t>
    </dgm:pt>
    <dgm:pt modelId="{342495A9-959B-491A-9AC4-7B15602E0EC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hu-HU" sz="1400" dirty="0"/>
            <a:t>Ha a tagállami bíróság megítélése szerint az ítélet meghozatalához szükség van a kérdés eldöntésére, a nemzeti bíróság </a:t>
          </a:r>
          <a:r>
            <a:rPr lang="hu-HU" sz="1400" b="1" dirty="0"/>
            <a:t>kérheti </a:t>
          </a:r>
          <a:r>
            <a:rPr lang="hu-HU" sz="1400" dirty="0"/>
            <a:t>az EUB előzetes döntését;</a:t>
          </a:r>
          <a:endParaRPr lang="en-US" sz="1400" dirty="0"/>
        </a:p>
      </dgm:t>
    </dgm:pt>
    <dgm:pt modelId="{00FA76E5-AB21-4A58-8B88-31F4B40FBD59}" type="parTrans" cxnId="{EE6D1070-8780-4573-84DF-B83D961BF3AF}">
      <dgm:prSet/>
      <dgm:spPr/>
      <dgm:t>
        <a:bodyPr/>
        <a:lstStyle/>
        <a:p>
          <a:endParaRPr lang="en-US"/>
        </a:p>
      </dgm:t>
    </dgm:pt>
    <dgm:pt modelId="{7A2459DF-1740-41E0-9C13-8D84AFF27503}" type="sibTrans" cxnId="{EE6D1070-8780-4573-84DF-B83D961BF3AF}">
      <dgm:prSet/>
      <dgm:spPr/>
      <dgm:t>
        <a:bodyPr/>
        <a:lstStyle/>
        <a:p>
          <a:endParaRPr lang="en-US"/>
        </a:p>
      </dgm:t>
    </dgm:pt>
    <dgm:pt modelId="{99B937B9-1325-4691-A709-D7B1F8BB345F}">
      <dgm:prSet custT="1"/>
      <dgm:spPr/>
      <dgm:t>
        <a:bodyPr/>
        <a:lstStyle/>
        <a:p>
          <a:r>
            <a:rPr lang="hu-HU" sz="1800" b="1" dirty="0"/>
            <a:t>Milyen rendelkezésekkel kapcsolatban kerülhet sor rá?</a:t>
          </a:r>
          <a:endParaRPr lang="en-US" sz="1800" b="1" dirty="0"/>
        </a:p>
      </dgm:t>
    </dgm:pt>
    <dgm:pt modelId="{B88EE1DA-A673-44BF-B516-981A00C7F164}" type="parTrans" cxnId="{5E3403E8-2523-4C2F-9F5D-8690385E8009}">
      <dgm:prSet/>
      <dgm:spPr/>
      <dgm:t>
        <a:bodyPr/>
        <a:lstStyle/>
        <a:p>
          <a:endParaRPr lang="en-US"/>
        </a:p>
      </dgm:t>
    </dgm:pt>
    <dgm:pt modelId="{7E9FE95C-C381-4113-B831-3256D0F6FF7A}" type="sibTrans" cxnId="{5E3403E8-2523-4C2F-9F5D-8690385E8009}">
      <dgm:prSet/>
      <dgm:spPr/>
      <dgm:t>
        <a:bodyPr/>
        <a:lstStyle/>
        <a:p>
          <a:endParaRPr lang="en-US"/>
        </a:p>
      </dgm:t>
    </dgm:pt>
    <dgm:pt modelId="{2994A2BD-E9A8-4EF6-AE98-F018B526827A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 err="1"/>
            <a:t>Uniós</a:t>
          </a:r>
          <a:r>
            <a:rPr lang="hu-HU" dirty="0"/>
            <a:t> jogi aktusok </a:t>
          </a:r>
          <a:r>
            <a:rPr lang="hu-HU" dirty="0" err="1"/>
            <a:t>érvényessége</a:t>
          </a:r>
          <a:r>
            <a:rPr lang="hu-HU" dirty="0"/>
            <a:t>, </a:t>
          </a:r>
          <a:r>
            <a:rPr lang="hu-HU" dirty="0" err="1"/>
            <a:t>értelmezése</a:t>
          </a:r>
          <a:r>
            <a:rPr lang="hu-HU" dirty="0"/>
            <a:t> </a:t>
          </a:r>
          <a:endParaRPr lang="en-US" dirty="0"/>
        </a:p>
      </dgm:t>
    </dgm:pt>
    <dgm:pt modelId="{57900D26-933A-4AA4-876D-35564DF62ECC}" type="parTrans" cxnId="{77AFA5E7-5C75-44B3-87C4-8E3AD6690C81}">
      <dgm:prSet/>
      <dgm:spPr/>
      <dgm:t>
        <a:bodyPr/>
        <a:lstStyle/>
        <a:p>
          <a:endParaRPr lang="en-US"/>
        </a:p>
      </dgm:t>
    </dgm:pt>
    <dgm:pt modelId="{171BD567-8F12-457A-88F8-568DA712A042}" type="sibTrans" cxnId="{77AFA5E7-5C75-44B3-87C4-8E3AD6690C81}">
      <dgm:prSet/>
      <dgm:spPr/>
      <dgm:t>
        <a:bodyPr/>
        <a:lstStyle/>
        <a:p>
          <a:endParaRPr lang="en-US"/>
        </a:p>
      </dgm:t>
    </dgm:pt>
    <dgm:pt modelId="{333F631C-4C80-49AA-AAF3-226BE102F588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Az EU </a:t>
          </a:r>
          <a:r>
            <a:rPr lang="hu-HU" dirty="0" err="1"/>
            <a:t>által</a:t>
          </a:r>
          <a:r>
            <a:rPr lang="hu-HU" dirty="0"/>
            <a:t> </a:t>
          </a:r>
          <a:r>
            <a:rPr lang="hu-HU" dirty="0" err="1"/>
            <a:t>kötött</a:t>
          </a:r>
          <a:r>
            <a:rPr lang="hu-HU" dirty="0"/>
            <a:t> </a:t>
          </a:r>
          <a:r>
            <a:rPr lang="hu-HU" dirty="0" err="1"/>
            <a:t>nemzetközi</a:t>
          </a:r>
          <a:r>
            <a:rPr lang="hu-HU" dirty="0"/>
            <a:t> </a:t>
          </a:r>
          <a:r>
            <a:rPr lang="hu-HU" dirty="0" err="1"/>
            <a:t>egyezmények</a:t>
          </a:r>
          <a:r>
            <a:rPr lang="hu-HU" dirty="0"/>
            <a:t> </a:t>
          </a:r>
          <a:r>
            <a:rPr lang="hu-HU" dirty="0" err="1"/>
            <a:t>érvényessége</a:t>
          </a:r>
          <a:r>
            <a:rPr lang="hu-HU" dirty="0"/>
            <a:t>, </a:t>
          </a:r>
          <a:r>
            <a:rPr lang="hu-HU" dirty="0" err="1"/>
            <a:t>értelmezése</a:t>
          </a:r>
          <a:r>
            <a:rPr lang="hu-HU" dirty="0"/>
            <a:t> </a:t>
          </a:r>
          <a:endParaRPr lang="en-US" dirty="0"/>
        </a:p>
      </dgm:t>
    </dgm:pt>
    <dgm:pt modelId="{57AA0B90-CD94-43FB-9A57-493614EC135F}" type="parTrans" cxnId="{3AA96282-0B37-41AA-95F3-62B5DA28FF09}">
      <dgm:prSet/>
      <dgm:spPr/>
      <dgm:t>
        <a:bodyPr/>
        <a:lstStyle/>
        <a:p>
          <a:endParaRPr lang="en-US"/>
        </a:p>
      </dgm:t>
    </dgm:pt>
    <dgm:pt modelId="{963EDE8C-5FBD-4ACB-AF5B-DA06E6427AA0}" type="sibTrans" cxnId="{3AA96282-0B37-41AA-95F3-62B5DA28FF09}">
      <dgm:prSet/>
      <dgm:spPr/>
      <dgm:t>
        <a:bodyPr/>
        <a:lstStyle/>
        <a:p>
          <a:endParaRPr lang="en-US"/>
        </a:p>
      </dgm:t>
    </dgm:pt>
    <dgm:pt modelId="{953607D8-CB0E-404A-87D9-0A0BC14D2D3A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A </a:t>
          </a:r>
          <a:r>
            <a:rPr lang="hu-HU" dirty="0" err="1"/>
            <a:t>Tanács</a:t>
          </a:r>
          <a:r>
            <a:rPr lang="hu-HU" dirty="0"/>
            <a:t> </a:t>
          </a:r>
          <a:r>
            <a:rPr lang="hu-HU" dirty="0" err="1"/>
            <a:t>által</a:t>
          </a:r>
          <a:r>
            <a:rPr lang="hu-HU" dirty="0"/>
            <a:t> </a:t>
          </a:r>
          <a:r>
            <a:rPr lang="hu-HU" dirty="0" err="1"/>
            <a:t>létrehozott</a:t>
          </a:r>
          <a:r>
            <a:rPr lang="hu-HU" dirty="0"/>
            <a:t> szervek </a:t>
          </a:r>
          <a:r>
            <a:rPr lang="hu-HU" dirty="0" err="1"/>
            <a:t>alapokmányainak</a:t>
          </a:r>
          <a:r>
            <a:rPr lang="hu-HU" dirty="0"/>
            <a:t> </a:t>
          </a:r>
          <a:r>
            <a:rPr lang="hu-HU" dirty="0" err="1"/>
            <a:t>értelmezése</a:t>
          </a:r>
          <a:r>
            <a:rPr lang="hu-HU" dirty="0"/>
            <a:t> </a:t>
          </a:r>
          <a:endParaRPr lang="en-US" dirty="0"/>
        </a:p>
      </dgm:t>
    </dgm:pt>
    <dgm:pt modelId="{B0AAD130-A47F-4917-A799-D5EF7B81F561}" type="parTrans" cxnId="{46596196-5C7C-421C-AC23-21C2E94E82E2}">
      <dgm:prSet/>
      <dgm:spPr/>
      <dgm:t>
        <a:bodyPr/>
        <a:lstStyle/>
        <a:p>
          <a:endParaRPr lang="en-US"/>
        </a:p>
      </dgm:t>
    </dgm:pt>
    <dgm:pt modelId="{4C54F8A7-E825-4F53-9E71-543C6240D763}" type="sibTrans" cxnId="{46596196-5C7C-421C-AC23-21C2E94E82E2}">
      <dgm:prSet/>
      <dgm:spPr/>
      <dgm:t>
        <a:bodyPr/>
        <a:lstStyle/>
        <a:p>
          <a:endParaRPr lang="en-US"/>
        </a:p>
      </dgm:t>
    </dgm:pt>
    <dgm:pt modelId="{6C51C33D-433B-44BA-933F-3DECA1FF56BE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Általános jogelvek értelmezése</a:t>
          </a:r>
          <a:endParaRPr lang="en-US" dirty="0"/>
        </a:p>
      </dgm:t>
    </dgm:pt>
    <dgm:pt modelId="{712A7488-8A40-48C1-B227-C72DF5243BFA}" type="parTrans" cxnId="{0F005681-3BC4-47B1-A22C-E994C5AD6529}">
      <dgm:prSet/>
      <dgm:spPr/>
      <dgm:t>
        <a:bodyPr/>
        <a:lstStyle/>
        <a:p>
          <a:endParaRPr lang="en-US"/>
        </a:p>
      </dgm:t>
    </dgm:pt>
    <dgm:pt modelId="{A3B51CF9-1B7B-4F89-B7E1-002197BCD073}" type="sibTrans" cxnId="{0F005681-3BC4-47B1-A22C-E994C5AD6529}">
      <dgm:prSet/>
      <dgm:spPr/>
      <dgm:t>
        <a:bodyPr/>
        <a:lstStyle/>
        <a:p>
          <a:endParaRPr lang="en-US"/>
        </a:p>
      </dgm:t>
    </dgm:pt>
    <dgm:pt modelId="{987A2888-FA16-4B9E-92FF-55663029666F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Alapjogok (Alapjogi Charta alapján) értelmezése</a:t>
          </a:r>
          <a:endParaRPr lang="en-US" dirty="0"/>
        </a:p>
      </dgm:t>
    </dgm:pt>
    <dgm:pt modelId="{A09CA892-BB87-4570-B82A-2CDE53BFF77F}" type="parTrans" cxnId="{8FAD300D-2978-4563-8BC8-F54D811EB6A5}">
      <dgm:prSet/>
      <dgm:spPr/>
      <dgm:t>
        <a:bodyPr/>
        <a:lstStyle/>
        <a:p>
          <a:endParaRPr lang="en-US"/>
        </a:p>
      </dgm:t>
    </dgm:pt>
    <dgm:pt modelId="{01748437-7BDB-4E1E-A058-6B8E52C1DF7F}" type="sibTrans" cxnId="{8FAD300D-2978-4563-8BC8-F54D811EB6A5}">
      <dgm:prSet/>
      <dgm:spPr/>
      <dgm:t>
        <a:bodyPr/>
        <a:lstStyle/>
        <a:p>
          <a:endParaRPr lang="en-US"/>
        </a:p>
      </dgm:t>
    </dgm:pt>
    <dgm:pt modelId="{68B317D6-BC6C-435A-BF02-87AF851E477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hu-HU" sz="1400" dirty="0" smtClean="0"/>
            <a:t>De</a:t>
          </a:r>
          <a:r>
            <a:rPr lang="hu-HU" sz="1400" dirty="0"/>
            <a:t>: az EUB esetjoga alapján vannak </a:t>
          </a:r>
          <a:r>
            <a:rPr lang="hu-HU" sz="1400" b="1" dirty="0"/>
            <a:t>kivételek az utalási kötelezettség alól</a:t>
          </a:r>
          <a:r>
            <a:rPr lang="hu-HU" sz="1400" b="1" dirty="0" smtClean="0"/>
            <a:t>! – </a:t>
          </a:r>
          <a:r>
            <a:rPr lang="hu-HU" sz="1400" b="1" dirty="0" err="1" smtClean="0"/>
            <a:t>CILFIT-ügy</a:t>
          </a:r>
          <a:r>
            <a:rPr lang="hu-HU" sz="1400" b="1" dirty="0" smtClean="0"/>
            <a:t> </a:t>
          </a:r>
          <a:r>
            <a:rPr lang="hu-HU" sz="1200" b="1" dirty="0" smtClean="0"/>
            <a:t>(lásd.: </a:t>
          </a:r>
          <a:r>
            <a:rPr lang="hu-HU" sz="1200" dirty="0" smtClean="0">
              <a:hlinkClick xmlns:r="http://schemas.openxmlformats.org/officeDocument/2006/relationships" r:id="rId1"/>
            </a:rPr>
            <a:t>https://curia.europa.eu/arrets/TRA-DOC-HU-ARRET-C-0283-1981-200406999-05N00.html</a:t>
          </a:r>
          <a:r>
            <a:rPr lang="hu-HU" sz="1200" dirty="0" smtClean="0"/>
            <a:t>)</a:t>
          </a:r>
          <a:endParaRPr lang="en-US" sz="1200" dirty="0"/>
        </a:p>
      </dgm:t>
    </dgm:pt>
    <dgm:pt modelId="{18124CA2-61F3-46A9-8B15-D0290758A74F}" type="parTrans" cxnId="{DEAF2C05-378B-43AB-B4AA-EB0E1B2D06BA}">
      <dgm:prSet/>
      <dgm:spPr/>
      <dgm:t>
        <a:bodyPr/>
        <a:lstStyle/>
        <a:p>
          <a:endParaRPr lang="hu-HU"/>
        </a:p>
      </dgm:t>
    </dgm:pt>
    <dgm:pt modelId="{99570010-8228-483B-B788-8F97C513167B}" type="sibTrans" cxnId="{DEAF2C05-378B-43AB-B4AA-EB0E1B2D06BA}">
      <dgm:prSet/>
      <dgm:spPr/>
      <dgm:t>
        <a:bodyPr/>
        <a:lstStyle/>
        <a:p>
          <a:endParaRPr lang="hu-HU"/>
        </a:p>
      </dgm:t>
    </dgm:pt>
    <dgm:pt modelId="{0A3C9957-81E4-4DE7-9E34-7165E211109B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 smtClean="0"/>
            <a:t>Az alapító szerződések értelmezése</a:t>
          </a:r>
          <a:endParaRPr lang="en-US" dirty="0"/>
        </a:p>
      </dgm:t>
    </dgm:pt>
    <dgm:pt modelId="{1C53CE30-89B7-4540-A339-212C8C8243D2}" type="parTrans" cxnId="{7670CC46-AA06-4DD1-987A-E6EFA44593BB}">
      <dgm:prSet/>
      <dgm:spPr/>
      <dgm:t>
        <a:bodyPr/>
        <a:lstStyle/>
        <a:p>
          <a:endParaRPr lang="hu-HU"/>
        </a:p>
      </dgm:t>
    </dgm:pt>
    <dgm:pt modelId="{E59B67E5-287A-40DD-BC96-93274B32FB8E}" type="sibTrans" cxnId="{7670CC46-AA06-4DD1-987A-E6EFA44593BB}">
      <dgm:prSet/>
      <dgm:spPr/>
      <dgm:t>
        <a:bodyPr/>
        <a:lstStyle/>
        <a:p>
          <a:endParaRPr lang="hu-HU"/>
        </a:p>
      </dgm:t>
    </dgm:pt>
    <dgm:pt modelId="{C00D9193-172C-40A2-9C51-F20AF7110A0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hu-HU" sz="1400" dirty="0" smtClean="0"/>
            <a:t>Ha a tagállam olyan bírósága előtt folyamatban levő ügyben merül fel ilyen kérdés, amelynek határozatai ellen a nemzeti jog értelmében nincs jogorvoslati lehetőség, e bíróság köteles az Európai Bírósághoz fordulni.</a:t>
          </a:r>
          <a:endParaRPr lang="en-US" sz="1400" dirty="0"/>
        </a:p>
      </dgm:t>
    </dgm:pt>
    <dgm:pt modelId="{AE64D8F5-AE5F-4B2D-A43B-34CA45B35D01}" type="parTrans" cxnId="{BEB5AC00-5BBC-4446-A81D-F3872CCF9DCD}">
      <dgm:prSet/>
      <dgm:spPr/>
      <dgm:t>
        <a:bodyPr/>
        <a:lstStyle/>
        <a:p>
          <a:endParaRPr lang="hu-HU"/>
        </a:p>
      </dgm:t>
    </dgm:pt>
    <dgm:pt modelId="{EE05AAF4-8D88-4B58-B380-DAEF67B903A6}" type="sibTrans" cxnId="{BEB5AC00-5BBC-4446-A81D-F3872CCF9DCD}">
      <dgm:prSet/>
      <dgm:spPr/>
      <dgm:t>
        <a:bodyPr/>
        <a:lstStyle/>
        <a:p>
          <a:endParaRPr lang="hu-HU"/>
        </a:p>
      </dgm:t>
    </dgm:pt>
    <dgm:pt modelId="{AF3CDCD0-3CC9-9344-9CB0-8174160FB2B5}" type="pres">
      <dgm:prSet presAssocID="{C79AB7A9-9AB6-4BAA-828E-18A279DDF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EFD068-C11A-8E4A-9276-5A2E2664A2D0}" type="pres">
      <dgm:prSet presAssocID="{21EA9119-816C-44B0-844D-27C4CE01620C}" presName="composite" presStyleCnt="0"/>
      <dgm:spPr/>
    </dgm:pt>
    <dgm:pt modelId="{0B1AEF10-A94A-8B41-9206-5F8F2F1708B6}" type="pres">
      <dgm:prSet presAssocID="{21EA9119-816C-44B0-844D-27C4CE0162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C0BF2A-21D8-4548-AFE8-4388EB0F2997}" type="pres">
      <dgm:prSet presAssocID="{21EA9119-816C-44B0-844D-27C4CE0162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A19B61-9AD8-264D-B704-04F0F98C65D3}" type="pres">
      <dgm:prSet presAssocID="{33B55C00-43B0-4E20-8C50-3B71E80FD3DE}" presName="space" presStyleCnt="0"/>
      <dgm:spPr/>
    </dgm:pt>
    <dgm:pt modelId="{8CFE2B67-99D5-294A-ABE4-2EDC41B5271C}" type="pres">
      <dgm:prSet presAssocID="{99B937B9-1325-4691-A709-D7B1F8BB345F}" presName="composite" presStyleCnt="0"/>
      <dgm:spPr/>
    </dgm:pt>
    <dgm:pt modelId="{9F435F24-4854-8B48-BC7A-C79C301AB8B0}" type="pres">
      <dgm:prSet presAssocID="{99B937B9-1325-4691-A709-D7B1F8BB34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205CE2-9367-224A-A61B-9F0C1476FD22}" type="pres">
      <dgm:prSet presAssocID="{99B937B9-1325-4691-A709-D7B1F8BB34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E4FF93-0342-4B7F-8046-A741C8305578}" type="presOf" srcId="{953607D8-CB0E-404A-87D9-0A0BC14D2D3A}" destId="{50205CE2-9367-224A-A61B-9F0C1476FD22}" srcOrd="0" destOrd="3" presId="urn:microsoft.com/office/officeart/2005/8/layout/hList1"/>
    <dgm:cxn modelId="{BEF886ED-9449-40BE-A892-54B4FCA0A51F}" type="presOf" srcId="{C79AB7A9-9AB6-4BAA-828E-18A279DDF2FC}" destId="{AF3CDCD0-3CC9-9344-9CB0-8174160FB2B5}" srcOrd="0" destOrd="0" presId="urn:microsoft.com/office/officeart/2005/8/layout/hList1"/>
    <dgm:cxn modelId="{DEAF2C05-378B-43AB-B4AA-EB0E1B2D06BA}" srcId="{21EA9119-816C-44B0-844D-27C4CE01620C}" destId="{68B317D6-BC6C-435A-BF02-87AF851E4771}" srcOrd="2" destOrd="0" parTransId="{18124CA2-61F3-46A9-8B15-D0290758A74F}" sibTransId="{99570010-8228-483B-B788-8F97C513167B}"/>
    <dgm:cxn modelId="{15980358-0448-45DB-A233-0B5EED18F184}" type="presOf" srcId="{99B937B9-1325-4691-A709-D7B1F8BB345F}" destId="{9F435F24-4854-8B48-BC7A-C79C301AB8B0}" srcOrd="0" destOrd="0" presId="urn:microsoft.com/office/officeart/2005/8/layout/hList1"/>
    <dgm:cxn modelId="{5F98FFC6-766C-4E88-97E4-B944DDA69FF5}" type="presOf" srcId="{987A2888-FA16-4B9E-92FF-55663029666F}" destId="{50205CE2-9367-224A-A61B-9F0C1476FD22}" srcOrd="0" destOrd="5" presId="urn:microsoft.com/office/officeart/2005/8/layout/hList1"/>
    <dgm:cxn modelId="{0F005681-3BC4-47B1-A22C-E994C5AD6529}" srcId="{99B937B9-1325-4691-A709-D7B1F8BB345F}" destId="{6C51C33D-433B-44BA-933F-3DECA1FF56BE}" srcOrd="4" destOrd="0" parTransId="{712A7488-8A40-48C1-B227-C72DF5243BFA}" sibTransId="{A3B51CF9-1B7B-4F89-B7E1-002197BCD073}"/>
    <dgm:cxn modelId="{E4450B1F-77DE-414E-BD50-52C7B6F59D30}" type="presOf" srcId="{342495A9-959B-491A-9AC4-7B15602E0EC4}" destId="{0FC0BF2A-21D8-4548-AFE8-4388EB0F2997}" srcOrd="0" destOrd="0" presId="urn:microsoft.com/office/officeart/2005/8/layout/hList1"/>
    <dgm:cxn modelId="{49B51451-CA9C-4FD1-96BE-2E256649A01C}" type="presOf" srcId="{C00D9193-172C-40A2-9C51-F20AF7110A08}" destId="{0FC0BF2A-21D8-4548-AFE8-4388EB0F2997}" srcOrd="0" destOrd="1" presId="urn:microsoft.com/office/officeart/2005/8/layout/hList1"/>
    <dgm:cxn modelId="{46596196-5C7C-421C-AC23-21C2E94E82E2}" srcId="{99B937B9-1325-4691-A709-D7B1F8BB345F}" destId="{953607D8-CB0E-404A-87D9-0A0BC14D2D3A}" srcOrd="3" destOrd="0" parTransId="{B0AAD130-A47F-4917-A799-D5EF7B81F561}" sibTransId="{4C54F8A7-E825-4F53-9E71-543C6240D763}"/>
    <dgm:cxn modelId="{61335AD0-039A-4234-B509-7681C7ADFA9E}" srcId="{C79AB7A9-9AB6-4BAA-828E-18A279DDF2FC}" destId="{21EA9119-816C-44B0-844D-27C4CE01620C}" srcOrd="0" destOrd="0" parTransId="{4DAD923F-EA97-41EB-9EF4-6ADE81CAE532}" sibTransId="{33B55C00-43B0-4E20-8C50-3B71E80FD3DE}"/>
    <dgm:cxn modelId="{3AA96282-0B37-41AA-95F3-62B5DA28FF09}" srcId="{99B937B9-1325-4691-A709-D7B1F8BB345F}" destId="{333F631C-4C80-49AA-AAF3-226BE102F588}" srcOrd="2" destOrd="0" parTransId="{57AA0B90-CD94-43FB-9A57-493614EC135F}" sibTransId="{963EDE8C-5FBD-4ACB-AF5B-DA06E6427AA0}"/>
    <dgm:cxn modelId="{CC808AA9-3782-42AC-821B-7205B98AA006}" type="presOf" srcId="{6C51C33D-433B-44BA-933F-3DECA1FF56BE}" destId="{50205CE2-9367-224A-A61B-9F0C1476FD22}" srcOrd="0" destOrd="4" presId="urn:microsoft.com/office/officeart/2005/8/layout/hList1"/>
    <dgm:cxn modelId="{BEB5AC00-5BBC-4446-A81D-F3872CCF9DCD}" srcId="{21EA9119-816C-44B0-844D-27C4CE01620C}" destId="{C00D9193-172C-40A2-9C51-F20AF7110A08}" srcOrd="1" destOrd="0" parTransId="{AE64D8F5-AE5F-4B2D-A43B-34CA45B35D01}" sibTransId="{EE05AAF4-8D88-4B58-B380-DAEF67B903A6}"/>
    <dgm:cxn modelId="{3BCFA85A-EEEE-4EE0-9753-F8A753BC487F}" type="presOf" srcId="{2994A2BD-E9A8-4EF6-AE98-F018B526827A}" destId="{50205CE2-9367-224A-A61B-9F0C1476FD22}" srcOrd="0" destOrd="1" presId="urn:microsoft.com/office/officeart/2005/8/layout/hList1"/>
    <dgm:cxn modelId="{8FAD300D-2978-4563-8BC8-F54D811EB6A5}" srcId="{99B937B9-1325-4691-A709-D7B1F8BB345F}" destId="{987A2888-FA16-4B9E-92FF-55663029666F}" srcOrd="5" destOrd="0" parTransId="{A09CA892-BB87-4570-B82A-2CDE53BFF77F}" sibTransId="{01748437-7BDB-4E1E-A058-6B8E52C1DF7F}"/>
    <dgm:cxn modelId="{5E3403E8-2523-4C2F-9F5D-8690385E8009}" srcId="{C79AB7A9-9AB6-4BAA-828E-18A279DDF2FC}" destId="{99B937B9-1325-4691-A709-D7B1F8BB345F}" srcOrd="1" destOrd="0" parTransId="{B88EE1DA-A673-44BF-B516-981A00C7F164}" sibTransId="{7E9FE95C-C381-4113-B831-3256D0F6FF7A}"/>
    <dgm:cxn modelId="{7670CC46-AA06-4DD1-987A-E6EFA44593BB}" srcId="{99B937B9-1325-4691-A709-D7B1F8BB345F}" destId="{0A3C9957-81E4-4DE7-9E34-7165E211109B}" srcOrd="0" destOrd="0" parTransId="{1C53CE30-89B7-4540-A339-212C8C8243D2}" sibTransId="{E59B67E5-287A-40DD-BC96-93274B32FB8E}"/>
    <dgm:cxn modelId="{13C86768-DC68-4FF5-9FBE-88261AF31A18}" type="presOf" srcId="{333F631C-4C80-49AA-AAF3-226BE102F588}" destId="{50205CE2-9367-224A-A61B-9F0C1476FD22}" srcOrd="0" destOrd="2" presId="urn:microsoft.com/office/officeart/2005/8/layout/hList1"/>
    <dgm:cxn modelId="{EE6D1070-8780-4573-84DF-B83D961BF3AF}" srcId="{21EA9119-816C-44B0-844D-27C4CE01620C}" destId="{342495A9-959B-491A-9AC4-7B15602E0EC4}" srcOrd="0" destOrd="0" parTransId="{00FA76E5-AB21-4A58-8B88-31F4B40FBD59}" sibTransId="{7A2459DF-1740-41E0-9C13-8D84AFF27503}"/>
    <dgm:cxn modelId="{D4C06786-C430-48FD-A6D1-A649733F6AFB}" type="presOf" srcId="{0A3C9957-81E4-4DE7-9E34-7165E211109B}" destId="{50205CE2-9367-224A-A61B-9F0C1476FD22}" srcOrd="0" destOrd="0" presId="urn:microsoft.com/office/officeart/2005/8/layout/hList1"/>
    <dgm:cxn modelId="{692F4531-B13B-4DCC-8B7E-7891085C3B68}" type="presOf" srcId="{68B317D6-BC6C-435A-BF02-87AF851E4771}" destId="{0FC0BF2A-21D8-4548-AFE8-4388EB0F2997}" srcOrd="0" destOrd="2" presId="urn:microsoft.com/office/officeart/2005/8/layout/hList1"/>
    <dgm:cxn modelId="{77AFA5E7-5C75-44B3-87C4-8E3AD6690C81}" srcId="{99B937B9-1325-4691-A709-D7B1F8BB345F}" destId="{2994A2BD-E9A8-4EF6-AE98-F018B526827A}" srcOrd="1" destOrd="0" parTransId="{57900D26-933A-4AA4-876D-35564DF62ECC}" sibTransId="{171BD567-8F12-457A-88F8-568DA712A042}"/>
    <dgm:cxn modelId="{7186DB46-81D7-4C96-B50D-E2F557E36DE4}" type="presOf" srcId="{21EA9119-816C-44B0-844D-27C4CE01620C}" destId="{0B1AEF10-A94A-8B41-9206-5F8F2F1708B6}" srcOrd="0" destOrd="0" presId="urn:microsoft.com/office/officeart/2005/8/layout/hList1"/>
    <dgm:cxn modelId="{C856888B-24FF-4FC2-880A-D5A994BFD1AB}" type="presParOf" srcId="{AF3CDCD0-3CC9-9344-9CB0-8174160FB2B5}" destId="{16EFD068-C11A-8E4A-9276-5A2E2664A2D0}" srcOrd="0" destOrd="0" presId="urn:microsoft.com/office/officeart/2005/8/layout/hList1"/>
    <dgm:cxn modelId="{33528E9D-079F-4DCD-B478-FE1ACA428001}" type="presParOf" srcId="{16EFD068-C11A-8E4A-9276-5A2E2664A2D0}" destId="{0B1AEF10-A94A-8B41-9206-5F8F2F1708B6}" srcOrd="0" destOrd="0" presId="urn:microsoft.com/office/officeart/2005/8/layout/hList1"/>
    <dgm:cxn modelId="{BA0EDEBE-61D3-4078-9683-A775CF022058}" type="presParOf" srcId="{16EFD068-C11A-8E4A-9276-5A2E2664A2D0}" destId="{0FC0BF2A-21D8-4548-AFE8-4388EB0F2997}" srcOrd="1" destOrd="0" presId="urn:microsoft.com/office/officeart/2005/8/layout/hList1"/>
    <dgm:cxn modelId="{7167131F-19A8-498C-A1AE-8D9F0CE77ADB}" type="presParOf" srcId="{AF3CDCD0-3CC9-9344-9CB0-8174160FB2B5}" destId="{A8A19B61-9AD8-264D-B704-04F0F98C65D3}" srcOrd="1" destOrd="0" presId="urn:microsoft.com/office/officeart/2005/8/layout/hList1"/>
    <dgm:cxn modelId="{F81FEDDA-5821-499D-9EBB-20C8C6B8CDD9}" type="presParOf" srcId="{AF3CDCD0-3CC9-9344-9CB0-8174160FB2B5}" destId="{8CFE2B67-99D5-294A-ABE4-2EDC41B5271C}" srcOrd="2" destOrd="0" presId="urn:microsoft.com/office/officeart/2005/8/layout/hList1"/>
    <dgm:cxn modelId="{F7B1416D-C5A7-4DDC-8475-DF72B931187E}" type="presParOf" srcId="{8CFE2B67-99D5-294A-ABE4-2EDC41B5271C}" destId="{9F435F24-4854-8B48-BC7A-C79C301AB8B0}" srcOrd="0" destOrd="0" presId="urn:microsoft.com/office/officeart/2005/8/layout/hList1"/>
    <dgm:cxn modelId="{7F43B9AD-202C-4DF2-B035-ACB8DF9D2954}" type="presParOf" srcId="{8CFE2B67-99D5-294A-ABE4-2EDC41B5271C}" destId="{50205CE2-9367-224A-A61B-9F0C1476FD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8EB016-3C05-4ABD-AE39-6A9782CEBD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A97FD-CA8F-4402-9DE9-7DEC3FD7E703}">
      <dgm:prSet custT="1"/>
      <dgm:spPr/>
      <dgm:t>
        <a:bodyPr/>
        <a:lstStyle/>
        <a:p>
          <a:r>
            <a:rPr lang="hu-HU" sz="1600" dirty="0"/>
            <a:t>Az EUB </a:t>
          </a:r>
          <a:r>
            <a:rPr lang="hu-HU" sz="1600" b="1" dirty="0"/>
            <a:t>döntése kötelező </a:t>
          </a:r>
          <a:r>
            <a:rPr lang="hu-HU" sz="1600" dirty="0"/>
            <a:t>a nemzeti bíróság számára</a:t>
          </a:r>
          <a:endParaRPr lang="en-US" sz="1600" dirty="0"/>
        </a:p>
      </dgm:t>
    </dgm:pt>
    <dgm:pt modelId="{3EDA399A-31DD-4647-A826-852CBFD93D8B}" type="parTrans" cxnId="{D3FF3A7B-C268-48E3-98ED-F33F5513CB91}">
      <dgm:prSet/>
      <dgm:spPr/>
      <dgm:t>
        <a:bodyPr/>
        <a:lstStyle/>
        <a:p>
          <a:endParaRPr lang="en-US"/>
        </a:p>
      </dgm:t>
    </dgm:pt>
    <dgm:pt modelId="{84C10BDC-7DCE-4BC4-B1DE-DB7543CE7D0E}" type="sibTrans" cxnId="{D3FF3A7B-C268-48E3-98ED-F33F5513CB91}">
      <dgm:prSet/>
      <dgm:spPr/>
      <dgm:t>
        <a:bodyPr/>
        <a:lstStyle/>
        <a:p>
          <a:endParaRPr lang="en-US"/>
        </a:p>
      </dgm:t>
    </dgm:pt>
    <dgm:pt modelId="{AFFE4692-A1C3-425C-B2EF-B88DB91981B1}">
      <dgm:prSet custT="1"/>
      <dgm:spPr/>
      <dgm:t>
        <a:bodyPr/>
        <a:lstStyle/>
        <a:p>
          <a:r>
            <a:rPr lang="hu-HU" sz="1600" b="1" dirty="0"/>
            <a:t>Az EUB értelmez, a nemzeti bíróság alkalmaz</a:t>
          </a:r>
          <a:endParaRPr lang="en-US" sz="1600" dirty="0"/>
        </a:p>
      </dgm:t>
    </dgm:pt>
    <dgm:pt modelId="{2C5C6FBE-1856-4EBA-B422-48C38AF82604}" type="parTrans" cxnId="{1B8D1462-E45C-41E5-9C79-BDCFE36EA970}">
      <dgm:prSet/>
      <dgm:spPr/>
      <dgm:t>
        <a:bodyPr/>
        <a:lstStyle/>
        <a:p>
          <a:endParaRPr lang="en-US"/>
        </a:p>
      </dgm:t>
    </dgm:pt>
    <dgm:pt modelId="{7085B9A3-4119-4AC1-B062-B73DADB03401}" type="sibTrans" cxnId="{1B8D1462-E45C-41E5-9C79-BDCFE36EA970}">
      <dgm:prSet/>
      <dgm:spPr/>
      <dgm:t>
        <a:bodyPr/>
        <a:lstStyle/>
        <a:p>
          <a:endParaRPr lang="en-US"/>
        </a:p>
      </dgm:t>
    </dgm:pt>
    <dgm:pt modelId="{705848C3-72BA-4658-9D6A-603C7E147EF9}">
      <dgm:prSet custT="1"/>
      <dgm:spPr/>
      <dgm:t>
        <a:bodyPr/>
        <a:lstStyle/>
        <a:p>
          <a:endParaRPr lang="hu-HU" sz="1100" u="none" dirty="0" smtClean="0"/>
        </a:p>
        <a:p>
          <a:r>
            <a:rPr lang="hu-HU" sz="1100" u="none" dirty="0" smtClean="0"/>
            <a:t>Az </a:t>
          </a:r>
          <a:r>
            <a:rPr lang="hu-HU" sz="1100" u="none" dirty="0"/>
            <a:t>EUB </a:t>
          </a:r>
          <a:r>
            <a:rPr lang="hu-HU" sz="1100" b="1" u="none" dirty="0"/>
            <a:t>nem az alapügyben hoz ítéletet</a:t>
          </a:r>
          <a:r>
            <a:rPr lang="hu-HU" sz="1100" u="none" dirty="0"/>
            <a:t>, csupán értelmez/érvénytelenné nyilvánít, de az </a:t>
          </a:r>
          <a:r>
            <a:rPr lang="hu-HU" sz="1100" b="1" u="none" dirty="0"/>
            <a:t>értelmezése a gyakorlatban eldönti az alapügyet</a:t>
          </a:r>
        </a:p>
        <a:p>
          <a:endParaRPr lang="en-US" sz="1000" u="none" dirty="0"/>
        </a:p>
      </dgm:t>
    </dgm:pt>
    <dgm:pt modelId="{24F56E29-DC64-442D-9920-48B47A273617}" type="parTrans" cxnId="{DB36C64F-236B-4C8E-9F1B-578A5963DD9B}">
      <dgm:prSet/>
      <dgm:spPr/>
      <dgm:t>
        <a:bodyPr/>
        <a:lstStyle/>
        <a:p>
          <a:endParaRPr lang="en-US"/>
        </a:p>
      </dgm:t>
    </dgm:pt>
    <dgm:pt modelId="{0C1A320F-1C24-41A6-BB60-6DBDB51474AC}" type="sibTrans" cxnId="{DB36C64F-236B-4C8E-9F1B-578A5963DD9B}">
      <dgm:prSet/>
      <dgm:spPr/>
      <dgm:t>
        <a:bodyPr/>
        <a:lstStyle/>
        <a:p>
          <a:endParaRPr lang="en-US"/>
        </a:p>
      </dgm:t>
    </dgm:pt>
    <dgm:pt modelId="{9F016D77-451D-4EE9-AE2A-114B17858362}">
      <dgm:prSet custT="1"/>
      <dgm:spPr/>
      <dgm:t>
        <a:bodyPr/>
        <a:lstStyle/>
        <a:p>
          <a:r>
            <a:rPr lang="hu-HU" sz="1400" dirty="0"/>
            <a:t>Az EUB válasza </a:t>
          </a:r>
          <a:r>
            <a:rPr lang="hu-HU" sz="1400" b="1" dirty="0" smtClean="0"/>
            <a:t>a </a:t>
          </a:r>
          <a:r>
            <a:rPr lang="hu-HU" sz="1400" b="1" dirty="0"/>
            <a:t>többi, jövőben eljáró nemzeti bíróságra is kötelező: </a:t>
          </a:r>
          <a:r>
            <a:rPr lang="hu-HU" sz="1400" b="0" i="1" dirty="0" err="1"/>
            <a:t>erga</a:t>
          </a:r>
          <a:r>
            <a:rPr lang="hu-HU" sz="1400" b="0" i="1" dirty="0"/>
            <a:t> </a:t>
          </a:r>
          <a:r>
            <a:rPr lang="hu-HU" sz="1400" b="0" i="1" dirty="0" err="1"/>
            <a:t>omnes</a:t>
          </a:r>
          <a:r>
            <a:rPr lang="hu-HU" sz="1400" b="0" i="1" dirty="0"/>
            <a:t> jelleg </a:t>
          </a:r>
          <a:r>
            <a:rPr lang="hu-HU" sz="1400" b="0" dirty="0"/>
            <a:t>– CLIFIT-ügy, 1982.</a:t>
          </a:r>
          <a:endParaRPr lang="en-US" sz="1400" b="0" dirty="0"/>
        </a:p>
      </dgm:t>
    </dgm:pt>
    <dgm:pt modelId="{9131C60B-0383-41AC-8391-FD9E70395A45}" type="parTrans" cxnId="{70EC2704-0B02-4304-A761-743872630C04}">
      <dgm:prSet/>
      <dgm:spPr/>
      <dgm:t>
        <a:bodyPr/>
        <a:lstStyle/>
        <a:p>
          <a:endParaRPr lang="en-US"/>
        </a:p>
      </dgm:t>
    </dgm:pt>
    <dgm:pt modelId="{2E5200CD-2E87-4763-8D93-75185948E337}" type="sibTrans" cxnId="{70EC2704-0B02-4304-A761-743872630C04}">
      <dgm:prSet/>
      <dgm:spPr/>
      <dgm:t>
        <a:bodyPr/>
        <a:lstStyle/>
        <a:p>
          <a:endParaRPr lang="en-US"/>
        </a:p>
      </dgm:t>
    </dgm:pt>
    <dgm:pt modelId="{DB46E846-E599-2E47-9C20-D7A0BD896653}" type="pres">
      <dgm:prSet presAssocID="{2F8EB016-3C05-4ABD-AE39-6A9782CEBD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01F75BB-C67C-DF49-80BB-CEED5DAEC0B0}" type="pres">
      <dgm:prSet presAssocID="{395A97FD-CA8F-4402-9DE9-7DEC3FD7E703}" presName="hierRoot1" presStyleCnt="0"/>
      <dgm:spPr/>
    </dgm:pt>
    <dgm:pt modelId="{F122EC49-D567-B94C-8B2E-60BAB3046B5F}" type="pres">
      <dgm:prSet presAssocID="{395A97FD-CA8F-4402-9DE9-7DEC3FD7E703}" presName="composite" presStyleCnt="0"/>
      <dgm:spPr/>
    </dgm:pt>
    <dgm:pt modelId="{AB799961-F5C4-9246-A04A-42528E1E0061}" type="pres">
      <dgm:prSet presAssocID="{395A97FD-CA8F-4402-9DE9-7DEC3FD7E703}" presName="background" presStyleLbl="node0" presStyleIdx="0" presStyleCnt="4"/>
      <dgm:spPr/>
    </dgm:pt>
    <dgm:pt modelId="{095A7571-3CA2-7A4A-BEC9-CDC5DC02C22A}" type="pres">
      <dgm:prSet presAssocID="{395A97FD-CA8F-4402-9DE9-7DEC3FD7E703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1E650B-61F4-A84E-BA75-02AFA8661537}" type="pres">
      <dgm:prSet presAssocID="{395A97FD-CA8F-4402-9DE9-7DEC3FD7E703}" presName="hierChild2" presStyleCnt="0"/>
      <dgm:spPr/>
    </dgm:pt>
    <dgm:pt modelId="{ADDA6C67-4E92-F94C-A394-86569F8F5282}" type="pres">
      <dgm:prSet presAssocID="{AFFE4692-A1C3-425C-B2EF-B88DB91981B1}" presName="hierRoot1" presStyleCnt="0"/>
      <dgm:spPr/>
    </dgm:pt>
    <dgm:pt modelId="{5D032C7D-C83C-594A-9ABE-4E0E10FB0CDE}" type="pres">
      <dgm:prSet presAssocID="{AFFE4692-A1C3-425C-B2EF-B88DB91981B1}" presName="composite" presStyleCnt="0"/>
      <dgm:spPr/>
    </dgm:pt>
    <dgm:pt modelId="{BA0FCF29-E3C0-A649-B55A-C88214A93522}" type="pres">
      <dgm:prSet presAssocID="{AFFE4692-A1C3-425C-B2EF-B88DB91981B1}" presName="background" presStyleLbl="node0" presStyleIdx="1" presStyleCnt="4"/>
      <dgm:spPr/>
    </dgm:pt>
    <dgm:pt modelId="{A542B468-C451-6446-A896-25E89050E978}" type="pres">
      <dgm:prSet presAssocID="{AFFE4692-A1C3-425C-B2EF-B88DB91981B1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CE7E29E-6428-9B40-98AD-EFD5538D4733}" type="pres">
      <dgm:prSet presAssocID="{AFFE4692-A1C3-425C-B2EF-B88DB91981B1}" presName="hierChild2" presStyleCnt="0"/>
      <dgm:spPr/>
    </dgm:pt>
    <dgm:pt modelId="{826D20E0-3B6A-6B4A-ABDD-D89352E11470}" type="pres">
      <dgm:prSet presAssocID="{705848C3-72BA-4658-9D6A-603C7E147EF9}" presName="hierRoot1" presStyleCnt="0"/>
      <dgm:spPr/>
    </dgm:pt>
    <dgm:pt modelId="{C1FFA223-2B68-0B41-8866-69C16A2DB1E0}" type="pres">
      <dgm:prSet presAssocID="{705848C3-72BA-4658-9D6A-603C7E147EF9}" presName="composite" presStyleCnt="0"/>
      <dgm:spPr/>
    </dgm:pt>
    <dgm:pt modelId="{6740524F-902B-994F-99E4-08686645C248}" type="pres">
      <dgm:prSet presAssocID="{705848C3-72BA-4658-9D6A-603C7E147EF9}" presName="background" presStyleLbl="node0" presStyleIdx="2" presStyleCnt="4"/>
      <dgm:spPr/>
    </dgm:pt>
    <dgm:pt modelId="{E996778D-7332-BA49-9559-1F1D98303A1E}" type="pres">
      <dgm:prSet presAssocID="{705848C3-72BA-4658-9D6A-603C7E147EF9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891A17-442B-0E42-8597-3C3DB123978C}" type="pres">
      <dgm:prSet presAssocID="{705848C3-72BA-4658-9D6A-603C7E147EF9}" presName="hierChild2" presStyleCnt="0"/>
      <dgm:spPr/>
    </dgm:pt>
    <dgm:pt modelId="{C5BA1F75-5B9E-D544-B676-F1BA8BA7DE6F}" type="pres">
      <dgm:prSet presAssocID="{9F016D77-451D-4EE9-AE2A-114B17858362}" presName="hierRoot1" presStyleCnt="0"/>
      <dgm:spPr/>
    </dgm:pt>
    <dgm:pt modelId="{CE4EE7D2-3E22-A44D-994B-2C35837678F1}" type="pres">
      <dgm:prSet presAssocID="{9F016D77-451D-4EE9-AE2A-114B17858362}" presName="composite" presStyleCnt="0"/>
      <dgm:spPr/>
    </dgm:pt>
    <dgm:pt modelId="{906421DE-4F01-DD4C-991A-4C1616812B04}" type="pres">
      <dgm:prSet presAssocID="{9F016D77-451D-4EE9-AE2A-114B17858362}" presName="background" presStyleLbl="node0" presStyleIdx="3" presStyleCnt="4"/>
      <dgm:spPr/>
    </dgm:pt>
    <dgm:pt modelId="{8639F00B-33B4-C849-B142-DAFE20A56A29}" type="pres">
      <dgm:prSet presAssocID="{9F016D77-451D-4EE9-AE2A-114B17858362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3F084B8-99A4-BF41-8A03-2C17F97B2D67}" type="pres">
      <dgm:prSet presAssocID="{9F016D77-451D-4EE9-AE2A-114B17858362}" presName="hierChild2" presStyleCnt="0"/>
      <dgm:spPr/>
    </dgm:pt>
  </dgm:ptLst>
  <dgm:cxnLst>
    <dgm:cxn modelId="{DB36C64F-236B-4C8E-9F1B-578A5963DD9B}" srcId="{2F8EB016-3C05-4ABD-AE39-6A9782CEBD38}" destId="{705848C3-72BA-4658-9D6A-603C7E147EF9}" srcOrd="2" destOrd="0" parTransId="{24F56E29-DC64-442D-9920-48B47A273617}" sibTransId="{0C1A320F-1C24-41A6-BB60-6DBDB51474AC}"/>
    <dgm:cxn modelId="{C654C169-779B-4304-9C48-58B0EC19F5E1}" type="presOf" srcId="{9F016D77-451D-4EE9-AE2A-114B17858362}" destId="{8639F00B-33B4-C849-B142-DAFE20A56A29}" srcOrd="0" destOrd="0" presId="urn:microsoft.com/office/officeart/2005/8/layout/hierarchy1"/>
    <dgm:cxn modelId="{F6B31F60-BA3A-42EF-BE0C-6F09908DED45}" type="presOf" srcId="{AFFE4692-A1C3-425C-B2EF-B88DB91981B1}" destId="{A542B468-C451-6446-A896-25E89050E978}" srcOrd="0" destOrd="0" presId="urn:microsoft.com/office/officeart/2005/8/layout/hierarchy1"/>
    <dgm:cxn modelId="{1B8D1462-E45C-41E5-9C79-BDCFE36EA970}" srcId="{2F8EB016-3C05-4ABD-AE39-6A9782CEBD38}" destId="{AFFE4692-A1C3-425C-B2EF-B88DB91981B1}" srcOrd="1" destOrd="0" parTransId="{2C5C6FBE-1856-4EBA-B422-48C38AF82604}" sibTransId="{7085B9A3-4119-4AC1-B062-B73DADB03401}"/>
    <dgm:cxn modelId="{0FFD4ACA-52E7-4AE5-B129-B6DA4498D530}" type="presOf" srcId="{2F8EB016-3C05-4ABD-AE39-6A9782CEBD38}" destId="{DB46E846-E599-2E47-9C20-D7A0BD896653}" srcOrd="0" destOrd="0" presId="urn:microsoft.com/office/officeart/2005/8/layout/hierarchy1"/>
    <dgm:cxn modelId="{70EC2704-0B02-4304-A761-743872630C04}" srcId="{2F8EB016-3C05-4ABD-AE39-6A9782CEBD38}" destId="{9F016D77-451D-4EE9-AE2A-114B17858362}" srcOrd="3" destOrd="0" parTransId="{9131C60B-0383-41AC-8391-FD9E70395A45}" sibTransId="{2E5200CD-2E87-4763-8D93-75185948E337}"/>
    <dgm:cxn modelId="{D78DF3C8-BA8A-46BD-BAC9-F21E2634E462}" type="presOf" srcId="{705848C3-72BA-4658-9D6A-603C7E147EF9}" destId="{E996778D-7332-BA49-9559-1F1D98303A1E}" srcOrd="0" destOrd="0" presId="urn:microsoft.com/office/officeart/2005/8/layout/hierarchy1"/>
    <dgm:cxn modelId="{D3FF3A7B-C268-48E3-98ED-F33F5513CB91}" srcId="{2F8EB016-3C05-4ABD-AE39-6A9782CEBD38}" destId="{395A97FD-CA8F-4402-9DE9-7DEC3FD7E703}" srcOrd="0" destOrd="0" parTransId="{3EDA399A-31DD-4647-A826-852CBFD93D8B}" sibTransId="{84C10BDC-7DCE-4BC4-B1DE-DB7543CE7D0E}"/>
    <dgm:cxn modelId="{53841A10-0ED1-40FA-A504-76B4627F8B3A}" type="presOf" srcId="{395A97FD-CA8F-4402-9DE9-7DEC3FD7E703}" destId="{095A7571-3CA2-7A4A-BEC9-CDC5DC02C22A}" srcOrd="0" destOrd="0" presId="urn:microsoft.com/office/officeart/2005/8/layout/hierarchy1"/>
    <dgm:cxn modelId="{A04552D2-B373-4D78-880C-715C62F074D7}" type="presParOf" srcId="{DB46E846-E599-2E47-9C20-D7A0BD896653}" destId="{101F75BB-C67C-DF49-80BB-CEED5DAEC0B0}" srcOrd="0" destOrd="0" presId="urn:microsoft.com/office/officeart/2005/8/layout/hierarchy1"/>
    <dgm:cxn modelId="{52EF1E4E-8C84-4E88-B349-D8EA686F1415}" type="presParOf" srcId="{101F75BB-C67C-DF49-80BB-CEED5DAEC0B0}" destId="{F122EC49-D567-B94C-8B2E-60BAB3046B5F}" srcOrd="0" destOrd="0" presId="urn:microsoft.com/office/officeart/2005/8/layout/hierarchy1"/>
    <dgm:cxn modelId="{D565F2CF-1C47-418D-B9E0-8173DBF18475}" type="presParOf" srcId="{F122EC49-D567-B94C-8B2E-60BAB3046B5F}" destId="{AB799961-F5C4-9246-A04A-42528E1E0061}" srcOrd="0" destOrd="0" presId="urn:microsoft.com/office/officeart/2005/8/layout/hierarchy1"/>
    <dgm:cxn modelId="{21EA8270-9D80-4F38-B311-0BB3121010B3}" type="presParOf" srcId="{F122EC49-D567-B94C-8B2E-60BAB3046B5F}" destId="{095A7571-3CA2-7A4A-BEC9-CDC5DC02C22A}" srcOrd="1" destOrd="0" presId="urn:microsoft.com/office/officeart/2005/8/layout/hierarchy1"/>
    <dgm:cxn modelId="{66F795FB-4457-43C8-B6B7-BAC229616C81}" type="presParOf" srcId="{101F75BB-C67C-DF49-80BB-CEED5DAEC0B0}" destId="{D71E650B-61F4-A84E-BA75-02AFA8661537}" srcOrd="1" destOrd="0" presId="urn:microsoft.com/office/officeart/2005/8/layout/hierarchy1"/>
    <dgm:cxn modelId="{C59161CB-BE85-462B-8622-B2D15F2A3081}" type="presParOf" srcId="{DB46E846-E599-2E47-9C20-D7A0BD896653}" destId="{ADDA6C67-4E92-F94C-A394-86569F8F5282}" srcOrd="1" destOrd="0" presId="urn:microsoft.com/office/officeart/2005/8/layout/hierarchy1"/>
    <dgm:cxn modelId="{C270D8F7-96BD-466F-9F67-7122B797AD99}" type="presParOf" srcId="{ADDA6C67-4E92-F94C-A394-86569F8F5282}" destId="{5D032C7D-C83C-594A-9ABE-4E0E10FB0CDE}" srcOrd="0" destOrd="0" presId="urn:microsoft.com/office/officeart/2005/8/layout/hierarchy1"/>
    <dgm:cxn modelId="{99634C82-7DC2-4F0B-8E9C-6E499F5A2100}" type="presParOf" srcId="{5D032C7D-C83C-594A-9ABE-4E0E10FB0CDE}" destId="{BA0FCF29-E3C0-A649-B55A-C88214A93522}" srcOrd="0" destOrd="0" presId="urn:microsoft.com/office/officeart/2005/8/layout/hierarchy1"/>
    <dgm:cxn modelId="{D4389447-7698-4642-B1B8-20DB5CD18FA6}" type="presParOf" srcId="{5D032C7D-C83C-594A-9ABE-4E0E10FB0CDE}" destId="{A542B468-C451-6446-A896-25E89050E978}" srcOrd="1" destOrd="0" presId="urn:microsoft.com/office/officeart/2005/8/layout/hierarchy1"/>
    <dgm:cxn modelId="{70403016-4C7B-4F30-8F6D-8C511B57AAF3}" type="presParOf" srcId="{ADDA6C67-4E92-F94C-A394-86569F8F5282}" destId="{BCE7E29E-6428-9B40-98AD-EFD5538D4733}" srcOrd="1" destOrd="0" presId="urn:microsoft.com/office/officeart/2005/8/layout/hierarchy1"/>
    <dgm:cxn modelId="{25E21C10-6E9B-439A-A202-C829DC0C73A7}" type="presParOf" srcId="{DB46E846-E599-2E47-9C20-D7A0BD896653}" destId="{826D20E0-3B6A-6B4A-ABDD-D89352E11470}" srcOrd="2" destOrd="0" presId="urn:microsoft.com/office/officeart/2005/8/layout/hierarchy1"/>
    <dgm:cxn modelId="{85832683-2D7D-4CFA-AA83-B0426699C778}" type="presParOf" srcId="{826D20E0-3B6A-6B4A-ABDD-D89352E11470}" destId="{C1FFA223-2B68-0B41-8866-69C16A2DB1E0}" srcOrd="0" destOrd="0" presId="urn:microsoft.com/office/officeart/2005/8/layout/hierarchy1"/>
    <dgm:cxn modelId="{FA5D2B60-BA51-46E4-8E8B-F2F43CDA79F7}" type="presParOf" srcId="{C1FFA223-2B68-0B41-8866-69C16A2DB1E0}" destId="{6740524F-902B-994F-99E4-08686645C248}" srcOrd="0" destOrd="0" presId="urn:microsoft.com/office/officeart/2005/8/layout/hierarchy1"/>
    <dgm:cxn modelId="{C9B89635-41E1-4C92-9721-76A323317A99}" type="presParOf" srcId="{C1FFA223-2B68-0B41-8866-69C16A2DB1E0}" destId="{E996778D-7332-BA49-9559-1F1D98303A1E}" srcOrd="1" destOrd="0" presId="urn:microsoft.com/office/officeart/2005/8/layout/hierarchy1"/>
    <dgm:cxn modelId="{D895598F-F6CA-4D34-906A-365169D3B522}" type="presParOf" srcId="{826D20E0-3B6A-6B4A-ABDD-D89352E11470}" destId="{B0891A17-442B-0E42-8597-3C3DB123978C}" srcOrd="1" destOrd="0" presId="urn:microsoft.com/office/officeart/2005/8/layout/hierarchy1"/>
    <dgm:cxn modelId="{37AE1283-F7A5-44DA-A911-3BB4ECAFE690}" type="presParOf" srcId="{DB46E846-E599-2E47-9C20-D7A0BD896653}" destId="{C5BA1F75-5B9E-D544-B676-F1BA8BA7DE6F}" srcOrd="3" destOrd="0" presId="urn:microsoft.com/office/officeart/2005/8/layout/hierarchy1"/>
    <dgm:cxn modelId="{40CB211D-0B54-45E1-AE4D-56C0F233A662}" type="presParOf" srcId="{C5BA1F75-5B9E-D544-B676-F1BA8BA7DE6F}" destId="{CE4EE7D2-3E22-A44D-994B-2C35837678F1}" srcOrd="0" destOrd="0" presId="urn:microsoft.com/office/officeart/2005/8/layout/hierarchy1"/>
    <dgm:cxn modelId="{028DA64C-C68C-4095-BA1C-387EA1CA80C3}" type="presParOf" srcId="{CE4EE7D2-3E22-A44D-994B-2C35837678F1}" destId="{906421DE-4F01-DD4C-991A-4C1616812B04}" srcOrd="0" destOrd="0" presId="urn:microsoft.com/office/officeart/2005/8/layout/hierarchy1"/>
    <dgm:cxn modelId="{12278328-982C-4F54-AF1D-614EC34253AA}" type="presParOf" srcId="{CE4EE7D2-3E22-A44D-994B-2C35837678F1}" destId="{8639F00B-33B4-C849-B142-DAFE20A56A29}" srcOrd="1" destOrd="0" presId="urn:microsoft.com/office/officeart/2005/8/layout/hierarchy1"/>
    <dgm:cxn modelId="{56A530E3-5D15-4DD3-940B-5839183DF5B3}" type="presParOf" srcId="{C5BA1F75-5B9E-D544-B676-F1BA8BA7DE6F}" destId="{E3F084B8-99A4-BF41-8A03-2C17F97B2D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682B2-CD69-4CFF-8C22-CD8C1D1D3A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8192F-E2DB-4BED-9807-59F31B692ADC}">
      <dgm:prSet/>
      <dgm:spPr/>
      <dgm:t>
        <a:bodyPr/>
        <a:lstStyle/>
        <a:p>
          <a:r>
            <a:rPr lang="hu-HU" b="1" u="sng" dirty="0"/>
            <a:t>Tagállam vs. Tagállam </a:t>
          </a:r>
        </a:p>
        <a:p>
          <a:r>
            <a:rPr lang="hu-HU" dirty="0"/>
            <a:t>Diplomáciai okokból ritka:</a:t>
          </a:r>
        </a:p>
        <a:p>
          <a:r>
            <a:rPr lang="hu-HU" dirty="0"/>
            <a:t>pl. Magyarország kontra Szlovákia – </a:t>
          </a:r>
          <a:r>
            <a:rPr lang="hu-HU" i="1" dirty="0"/>
            <a:t>Sólyom </a:t>
          </a:r>
          <a:r>
            <a:rPr lang="hu-HU" i="1" dirty="0" smtClean="0"/>
            <a:t>ügy*</a:t>
          </a:r>
          <a:endParaRPr lang="en-US" i="1" dirty="0"/>
        </a:p>
      </dgm:t>
    </dgm:pt>
    <dgm:pt modelId="{64321EB5-E13E-41F2-B1A0-BB92DA372D6B}" type="parTrans" cxnId="{D77A053E-9460-4597-89B8-CC8BC7A8F1D2}">
      <dgm:prSet/>
      <dgm:spPr/>
      <dgm:t>
        <a:bodyPr/>
        <a:lstStyle/>
        <a:p>
          <a:endParaRPr lang="en-US"/>
        </a:p>
      </dgm:t>
    </dgm:pt>
    <dgm:pt modelId="{E438CF1A-4F77-411E-8F08-0FE18828103A}" type="sibTrans" cxnId="{D77A053E-9460-4597-89B8-CC8BC7A8F1D2}">
      <dgm:prSet/>
      <dgm:spPr/>
      <dgm:t>
        <a:bodyPr/>
        <a:lstStyle/>
        <a:p>
          <a:endParaRPr lang="en-US"/>
        </a:p>
      </dgm:t>
    </dgm:pt>
    <dgm:pt modelId="{AF2D3368-6B24-4067-9FB8-4E2308635BB3}">
      <dgm:prSet/>
      <dgm:spPr/>
      <dgm:t>
        <a:bodyPr/>
        <a:lstStyle/>
        <a:p>
          <a:r>
            <a:rPr lang="hu-HU" b="1" u="sng" dirty="0"/>
            <a:t>Bizottság vs. Tagállam </a:t>
          </a:r>
          <a:r>
            <a:rPr lang="hu-HU" b="0" u="none" dirty="0"/>
            <a:t>(ez a gyakori) </a:t>
          </a:r>
          <a:endParaRPr lang="en-US" b="0" u="none" dirty="0"/>
        </a:p>
      </dgm:t>
    </dgm:pt>
    <dgm:pt modelId="{BC2F6FF9-8821-499A-8421-9375B5B970B4}" type="parTrans" cxnId="{AE4A5170-613E-4A27-929D-555CCF7BBEFD}">
      <dgm:prSet/>
      <dgm:spPr/>
      <dgm:t>
        <a:bodyPr/>
        <a:lstStyle/>
        <a:p>
          <a:endParaRPr lang="en-US"/>
        </a:p>
      </dgm:t>
    </dgm:pt>
    <dgm:pt modelId="{A2B83C2C-F7D4-4449-A2B1-0AA96D3685AC}" type="sibTrans" cxnId="{AE4A5170-613E-4A27-929D-555CCF7BBEFD}">
      <dgm:prSet/>
      <dgm:spPr/>
      <dgm:t>
        <a:bodyPr/>
        <a:lstStyle/>
        <a:p>
          <a:endParaRPr lang="en-US"/>
        </a:p>
      </dgm:t>
    </dgm:pt>
    <dgm:pt modelId="{69ADEAE3-C8FB-40A1-8BE3-35CD1538525E}">
      <dgm:prSet/>
      <dgm:spPr/>
      <dgm:t>
        <a:bodyPr/>
        <a:lstStyle/>
        <a:p>
          <a:pPr algn="ctr"/>
          <a:r>
            <a:rPr lang="hu-HU" b="1" dirty="0"/>
            <a:t>Mikor? </a:t>
          </a:r>
          <a:endParaRPr lang="hu-HU" b="1" dirty="0" smtClean="0"/>
        </a:p>
        <a:p>
          <a:pPr algn="just"/>
          <a:r>
            <a:rPr lang="hu-HU" dirty="0" smtClean="0"/>
            <a:t>Ha egy tagállam a </a:t>
          </a:r>
          <a:r>
            <a:rPr lang="hu-HU" b="1" dirty="0" smtClean="0"/>
            <a:t>Szerződésekből eredő valamely kötelezettséget nem teljesítette</a:t>
          </a:r>
          <a:r>
            <a:rPr lang="hu-HU" dirty="0" smtClean="0"/>
            <a:t>.</a:t>
          </a:r>
        </a:p>
      </dgm:t>
    </dgm:pt>
    <dgm:pt modelId="{0B230EB3-02BD-4552-8FEA-1AAFD03953F1}" type="parTrans" cxnId="{33CE6A95-E772-4519-9CA9-A61D073C607F}">
      <dgm:prSet/>
      <dgm:spPr/>
      <dgm:t>
        <a:bodyPr/>
        <a:lstStyle/>
        <a:p>
          <a:endParaRPr lang="en-US"/>
        </a:p>
      </dgm:t>
    </dgm:pt>
    <dgm:pt modelId="{97BE5713-0024-4EA4-A0E4-77AE8ED2A101}" type="sibTrans" cxnId="{33CE6A95-E772-4519-9CA9-A61D073C607F}">
      <dgm:prSet/>
      <dgm:spPr/>
      <dgm:t>
        <a:bodyPr/>
        <a:lstStyle/>
        <a:p>
          <a:endParaRPr lang="en-US"/>
        </a:p>
      </dgm:t>
    </dgm:pt>
    <dgm:pt modelId="{D049F1F8-7F8A-1E44-ABE7-98DEF6CF326E}" type="pres">
      <dgm:prSet presAssocID="{8C8682B2-CD69-4CFF-8C22-CD8C1D1D3A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716D82B-058B-EB4D-B622-3BE5E6308852}" type="pres">
      <dgm:prSet presAssocID="{BC88192F-E2DB-4BED-9807-59F31B692ADC}" presName="hierRoot1" presStyleCnt="0"/>
      <dgm:spPr/>
    </dgm:pt>
    <dgm:pt modelId="{029CDEFD-408D-CE4B-A3D8-316237F51C50}" type="pres">
      <dgm:prSet presAssocID="{BC88192F-E2DB-4BED-9807-59F31B692ADC}" presName="composite" presStyleCnt="0"/>
      <dgm:spPr/>
    </dgm:pt>
    <dgm:pt modelId="{658C81BD-3BC6-CF40-8A24-A942946DAF6E}" type="pres">
      <dgm:prSet presAssocID="{BC88192F-E2DB-4BED-9807-59F31B692ADC}" presName="background" presStyleLbl="node0" presStyleIdx="0" presStyleCnt="3"/>
      <dgm:spPr/>
    </dgm:pt>
    <dgm:pt modelId="{0FE88AC2-9063-454E-A47A-E527ED52C136}" type="pres">
      <dgm:prSet presAssocID="{BC88192F-E2DB-4BED-9807-59F31B692ADC}" presName="text" presStyleLbl="fgAcc0" presStyleIdx="0" presStyleCnt="3" custLinFactNeighborX="-11730" custLinFactNeighborY="-5728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25470B4-ADC9-8C40-9F08-50B1DCBA8984}" type="pres">
      <dgm:prSet presAssocID="{BC88192F-E2DB-4BED-9807-59F31B692ADC}" presName="hierChild2" presStyleCnt="0"/>
      <dgm:spPr/>
    </dgm:pt>
    <dgm:pt modelId="{ABCA8505-0F81-D34C-B2D9-7147020225CB}" type="pres">
      <dgm:prSet presAssocID="{AF2D3368-6B24-4067-9FB8-4E2308635BB3}" presName="hierRoot1" presStyleCnt="0"/>
      <dgm:spPr/>
    </dgm:pt>
    <dgm:pt modelId="{91F86F14-3440-2B48-93AE-5826DB0393FD}" type="pres">
      <dgm:prSet presAssocID="{AF2D3368-6B24-4067-9FB8-4E2308635BB3}" presName="composite" presStyleCnt="0"/>
      <dgm:spPr/>
    </dgm:pt>
    <dgm:pt modelId="{456E5897-9CCE-054B-A557-DD4782796C6A}" type="pres">
      <dgm:prSet presAssocID="{AF2D3368-6B24-4067-9FB8-4E2308635BB3}" presName="background" presStyleLbl="node0" presStyleIdx="1" presStyleCnt="3"/>
      <dgm:spPr/>
    </dgm:pt>
    <dgm:pt modelId="{E3578A67-24BC-3941-97B9-85BA9CCACFD2}" type="pres">
      <dgm:prSet presAssocID="{AF2D3368-6B24-4067-9FB8-4E2308635BB3}" presName="text" presStyleLbl="fgAcc0" presStyleIdx="1" presStyleCnt="3" custLinFactX="28005" custLinFactNeighborX="100000" custLinFactNeighborY="-504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86C07E-15C9-5044-A86C-3A94A9DAD304}" type="pres">
      <dgm:prSet presAssocID="{AF2D3368-6B24-4067-9FB8-4E2308635BB3}" presName="hierChild2" presStyleCnt="0"/>
      <dgm:spPr/>
    </dgm:pt>
    <dgm:pt modelId="{78B14EA5-CAF3-124E-854E-B7D2A66706A1}" type="pres">
      <dgm:prSet presAssocID="{69ADEAE3-C8FB-40A1-8BE3-35CD1538525E}" presName="hierRoot1" presStyleCnt="0"/>
      <dgm:spPr/>
    </dgm:pt>
    <dgm:pt modelId="{DBFE74A1-8376-9043-9B87-EEA8D5E8BDD1}" type="pres">
      <dgm:prSet presAssocID="{69ADEAE3-C8FB-40A1-8BE3-35CD1538525E}" presName="composite" presStyleCnt="0"/>
      <dgm:spPr/>
    </dgm:pt>
    <dgm:pt modelId="{75D1159E-EB28-A041-8536-2409349E5146}" type="pres">
      <dgm:prSet presAssocID="{69ADEAE3-C8FB-40A1-8BE3-35CD1538525E}" presName="background" presStyleLbl="node0" presStyleIdx="2" presStyleCnt="3"/>
      <dgm:spPr/>
    </dgm:pt>
    <dgm:pt modelId="{D4696C30-2E69-8542-92D3-A7272E0335FF}" type="pres">
      <dgm:prSet presAssocID="{69ADEAE3-C8FB-40A1-8BE3-35CD1538525E}" presName="text" presStyleLbl="fgAcc0" presStyleIdx="2" presStyleCnt="3" custLinFactX="-25964" custLinFactNeighborX="-100000" custLinFactNeighborY="2714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AD70586-7655-B74C-9444-E43DDB72F7D7}" type="pres">
      <dgm:prSet presAssocID="{69ADEAE3-C8FB-40A1-8BE3-35CD1538525E}" presName="hierChild2" presStyleCnt="0"/>
      <dgm:spPr/>
    </dgm:pt>
  </dgm:ptLst>
  <dgm:cxnLst>
    <dgm:cxn modelId="{33CE6A95-E772-4519-9CA9-A61D073C607F}" srcId="{8C8682B2-CD69-4CFF-8C22-CD8C1D1D3ABC}" destId="{69ADEAE3-C8FB-40A1-8BE3-35CD1538525E}" srcOrd="2" destOrd="0" parTransId="{0B230EB3-02BD-4552-8FEA-1AAFD03953F1}" sibTransId="{97BE5713-0024-4EA4-A0E4-77AE8ED2A101}"/>
    <dgm:cxn modelId="{AE4A5170-613E-4A27-929D-555CCF7BBEFD}" srcId="{8C8682B2-CD69-4CFF-8C22-CD8C1D1D3ABC}" destId="{AF2D3368-6B24-4067-9FB8-4E2308635BB3}" srcOrd="1" destOrd="0" parTransId="{BC2F6FF9-8821-499A-8421-9375B5B970B4}" sibTransId="{A2B83C2C-F7D4-4449-A2B1-0AA96D3685AC}"/>
    <dgm:cxn modelId="{DE0D451D-CF0E-4AA1-8C0C-D175D63102AA}" type="presOf" srcId="{69ADEAE3-C8FB-40A1-8BE3-35CD1538525E}" destId="{D4696C30-2E69-8542-92D3-A7272E0335FF}" srcOrd="0" destOrd="0" presId="urn:microsoft.com/office/officeart/2005/8/layout/hierarchy1"/>
    <dgm:cxn modelId="{5FF4301A-FD6C-4090-AA3A-DF9DAADB3C3F}" type="presOf" srcId="{AF2D3368-6B24-4067-9FB8-4E2308635BB3}" destId="{E3578A67-24BC-3941-97B9-85BA9CCACFD2}" srcOrd="0" destOrd="0" presId="urn:microsoft.com/office/officeart/2005/8/layout/hierarchy1"/>
    <dgm:cxn modelId="{D77A053E-9460-4597-89B8-CC8BC7A8F1D2}" srcId="{8C8682B2-CD69-4CFF-8C22-CD8C1D1D3ABC}" destId="{BC88192F-E2DB-4BED-9807-59F31B692ADC}" srcOrd="0" destOrd="0" parTransId="{64321EB5-E13E-41F2-B1A0-BB92DA372D6B}" sibTransId="{E438CF1A-4F77-411E-8F08-0FE18828103A}"/>
    <dgm:cxn modelId="{FB2EBFB6-C009-4BED-8EE5-7905783767A4}" type="presOf" srcId="{BC88192F-E2DB-4BED-9807-59F31B692ADC}" destId="{0FE88AC2-9063-454E-A47A-E527ED52C136}" srcOrd="0" destOrd="0" presId="urn:microsoft.com/office/officeart/2005/8/layout/hierarchy1"/>
    <dgm:cxn modelId="{6E3A26CF-26AD-4687-BA3B-3079859FDDEA}" type="presOf" srcId="{8C8682B2-CD69-4CFF-8C22-CD8C1D1D3ABC}" destId="{D049F1F8-7F8A-1E44-ABE7-98DEF6CF326E}" srcOrd="0" destOrd="0" presId="urn:microsoft.com/office/officeart/2005/8/layout/hierarchy1"/>
    <dgm:cxn modelId="{AB29B3D3-1D66-4A55-9A66-AC3EC7212FBC}" type="presParOf" srcId="{D049F1F8-7F8A-1E44-ABE7-98DEF6CF326E}" destId="{D716D82B-058B-EB4D-B622-3BE5E6308852}" srcOrd="0" destOrd="0" presId="urn:microsoft.com/office/officeart/2005/8/layout/hierarchy1"/>
    <dgm:cxn modelId="{69326EED-D339-4FA6-8373-2210234FF886}" type="presParOf" srcId="{D716D82B-058B-EB4D-B622-3BE5E6308852}" destId="{029CDEFD-408D-CE4B-A3D8-316237F51C50}" srcOrd="0" destOrd="0" presId="urn:microsoft.com/office/officeart/2005/8/layout/hierarchy1"/>
    <dgm:cxn modelId="{5915B944-4EB7-413B-8D9E-DD0EBC1FBEDA}" type="presParOf" srcId="{029CDEFD-408D-CE4B-A3D8-316237F51C50}" destId="{658C81BD-3BC6-CF40-8A24-A942946DAF6E}" srcOrd="0" destOrd="0" presId="urn:microsoft.com/office/officeart/2005/8/layout/hierarchy1"/>
    <dgm:cxn modelId="{977E59C1-421B-4C45-BB14-00A37D6094CE}" type="presParOf" srcId="{029CDEFD-408D-CE4B-A3D8-316237F51C50}" destId="{0FE88AC2-9063-454E-A47A-E527ED52C136}" srcOrd="1" destOrd="0" presId="urn:microsoft.com/office/officeart/2005/8/layout/hierarchy1"/>
    <dgm:cxn modelId="{61ED69FB-EF5E-46E3-A43B-A76BEEAAA939}" type="presParOf" srcId="{D716D82B-058B-EB4D-B622-3BE5E6308852}" destId="{B25470B4-ADC9-8C40-9F08-50B1DCBA8984}" srcOrd="1" destOrd="0" presId="urn:microsoft.com/office/officeart/2005/8/layout/hierarchy1"/>
    <dgm:cxn modelId="{3363CE03-189C-49F7-93EF-866EAEB406F9}" type="presParOf" srcId="{D049F1F8-7F8A-1E44-ABE7-98DEF6CF326E}" destId="{ABCA8505-0F81-D34C-B2D9-7147020225CB}" srcOrd="1" destOrd="0" presId="urn:microsoft.com/office/officeart/2005/8/layout/hierarchy1"/>
    <dgm:cxn modelId="{09DE269E-D671-4B38-AA20-2406C4720F66}" type="presParOf" srcId="{ABCA8505-0F81-D34C-B2D9-7147020225CB}" destId="{91F86F14-3440-2B48-93AE-5826DB0393FD}" srcOrd="0" destOrd="0" presId="urn:microsoft.com/office/officeart/2005/8/layout/hierarchy1"/>
    <dgm:cxn modelId="{0158F696-4311-4D68-A16C-C8F77BAA9377}" type="presParOf" srcId="{91F86F14-3440-2B48-93AE-5826DB0393FD}" destId="{456E5897-9CCE-054B-A557-DD4782796C6A}" srcOrd="0" destOrd="0" presId="urn:microsoft.com/office/officeart/2005/8/layout/hierarchy1"/>
    <dgm:cxn modelId="{015ABACE-4611-4D57-B55C-45C2FF474571}" type="presParOf" srcId="{91F86F14-3440-2B48-93AE-5826DB0393FD}" destId="{E3578A67-24BC-3941-97B9-85BA9CCACFD2}" srcOrd="1" destOrd="0" presId="urn:microsoft.com/office/officeart/2005/8/layout/hierarchy1"/>
    <dgm:cxn modelId="{DD86C28E-2157-4F6A-8D76-4AF4DFE0D8EC}" type="presParOf" srcId="{ABCA8505-0F81-D34C-B2D9-7147020225CB}" destId="{0786C07E-15C9-5044-A86C-3A94A9DAD304}" srcOrd="1" destOrd="0" presId="urn:microsoft.com/office/officeart/2005/8/layout/hierarchy1"/>
    <dgm:cxn modelId="{3856895F-0382-48B1-A6D2-7093877D9DC3}" type="presParOf" srcId="{D049F1F8-7F8A-1E44-ABE7-98DEF6CF326E}" destId="{78B14EA5-CAF3-124E-854E-B7D2A66706A1}" srcOrd="2" destOrd="0" presId="urn:microsoft.com/office/officeart/2005/8/layout/hierarchy1"/>
    <dgm:cxn modelId="{373BB8C8-ECBA-42E8-8182-7FEF93FA1EBF}" type="presParOf" srcId="{78B14EA5-CAF3-124E-854E-B7D2A66706A1}" destId="{DBFE74A1-8376-9043-9B87-EEA8D5E8BDD1}" srcOrd="0" destOrd="0" presId="urn:microsoft.com/office/officeart/2005/8/layout/hierarchy1"/>
    <dgm:cxn modelId="{9856B5C8-CE55-41C3-9AE3-FEA5F7A28BB0}" type="presParOf" srcId="{DBFE74A1-8376-9043-9B87-EEA8D5E8BDD1}" destId="{75D1159E-EB28-A041-8536-2409349E5146}" srcOrd="0" destOrd="0" presId="urn:microsoft.com/office/officeart/2005/8/layout/hierarchy1"/>
    <dgm:cxn modelId="{501A71C8-BF2B-4447-B812-6E7103604298}" type="presParOf" srcId="{DBFE74A1-8376-9043-9B87-EEA8D5E8BDD1}" destId="{D4696C30-2E69-8542-92D3-A7272E0335FF}" srcOrd="1" destOrd="0" presId="urn:microsoft.com/office/officeart/2005/8/layout/hierarchy1"/>
    <dgm:cxn modelId="{4CFAC234-AAE3-447C-B047-70171E73FBE8}" type="presParOf" srcId="{78B14EA5-CAF3-124E-854E-B7D2A66706A1}" destId="{FAD70586-7655-B74C-9444-E43DDB72F7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817B3B-88A7-4DF7-AF9D-163E89DD811D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2FD8A69-CEE8-4731-94E9-13C84D8AE287}">
      <dgm:prSet/>
      <dgm:spPr/>
      <dgm:t>
        <a:bodyPr/>
        <a:lstStyle/>
        <a:p>
          <a:r>
            <a:rPr lang="hu-HU" dirty="0"/>
            <a:t>Ha a </a:t>
          </a:r>
          <a:r>
            <a:rPr lang="hu-HU" b="1" dirty="0" smtClean="0"/>
            <a:t>Bizottság megítélése </a:t>
          </a:r>
          <a:r>
            <a:rPr lang="hu-HU" b="1" dirty="0"/>
            <a:t>szerint </a:t>
          </a:r>
          <a:r>
            <a:rPr lang="hu-HU" dirty="0"/>
            <a:t>egy </a:t>
          </a:r>
          <a:r>
            <a:rPr lang="hu-HU" b="1" dirty="0" smtClean="0"/>
            <a:t>tagállam </a:t>
          </a:r>
          <a:r>
            <a:rPr lang="hu-HU" b="1" dirty="0"/>
            <a:t>a </a:t>
          </a:r>
          <a:r>
            <a:rPr lang="hu-HU" b="1" dirty="0" smtClean="0"/>
            <a:t>Szerződésekből eredő valamely Kötelezettségét nem teljesítette</a:t>
          </a:r>
          <a:r>
            <a:rPr lang="hu-HU" dirty="0" smtClean="0"/>
            <a:t>, </a:t>
          </a:r>
          <a:r>
            <a:rPr lang="hu-HU" dirty="0"/>
            <a:t>az </a:t>
          </a:r>
          <a:r>
            <a:rPr lang="hu-HU" dirty="0" smtClean="0"/>
            <a:t>ügyről </a:t>
          </a:r>
          <a:r>
            <a:rPr lang="hu-HU" b="1" dirty="0" smtClean="0"/>
            <a:t>indokolással ellátott véleményt </a:t>
          </a:r>
          <a:r>
            <a:rPr lang="hu-HU" b="1" dirty="0"/>
            <a:t>ad, </a:t>
          </a:r>
          <a:r>
            <a:rPr lang="hu-HU" b="0" dirty="0" smtClean="0"/>
            <a:t>miután az érintett államnak lehetőséget biztosított észrevételei megtételére. </a:t>
          </a:r>
          <a:endParaRPr lang="en-US" b="0" dirty="0"/>
        </a:p>
      </dgm:t>
    </dgm:pt>
    <dgm:pt modelId="{51B66144-6820-42CB-9643-AF1E70B17251}" type="parTrans" cxnId="{E19D6FAF-9065-47DF-88C5-29A0EF83850C}">
      <dgm:prSet/>
      <dgm:spPr/>
      <dgm:t>
        <a:bodyPr/>
        <a:lstStyle/>
        <a:p>
          <a:endParaRPr lang="en-US"/>
        </a:p>
      </dgm:t>
    </dgm:pt>
    <dgm:pt modelId="{04E81C83-1B57-49CD-8722-687EE488216A}" type="sibTrans" cxnId="{E19D6FAF-9065-47DF-88C5-29A0EF83850C}">
      <dgm:prSet/>
      <dgm:spPr/>
      <dgm:t>
        <a:bodyPr/>
        <a:lstStyle/>
        <a:p>
          <a:endParaRPr lang="en-US"/>
        </a:p>
      </dgm:t>
    </dgm:pt>
    <dgm:pt modelId="{63BEDAE7-B38E-4164-8B6E-ACD5A82DDA19}">
      <dgm:prSet/>
      <dgm:spPr/>
      <dgm:t>
        <a:bodyPr/>
        <a:lstStyle/>
        <a:p>
          <a:r>
            <a:rPr lang="hu-HU"/>
            <a:t>Ha az érintett állam a Bizottság által meghatározott határidőn belül nem tesz eleget a véleményben foglaltaknak, </a:t>
          </a:r>
          <a:r>
            <a:rPr lang="hu-HU" b="1"/>
            <a:t>a Bizottság az Európai Unió Bíróságához fordulhat. </a:t>
          </a:r>
          <a:endParaRPr lang="en-US"/>
        </a:p>
      </dgm:t>
    </dgm:pt>
    <dgm:pt modelId="{24041904-3407-445B-AE47-8672162350AE}" type="parTrans" cxnId="{A20424F7-3E1E-46F0-9EAD-BB1B1FC0A896}">
      <dgm:prSet/>
      <dgm:spPr/>
      <dgm:t>
        <a:bodyPr/>
        <a:lstStyle/>
        <a:p>
          <a:endParaRPr lang="en-US"/>
        </a:p>
      </dgm:t>
    </dgm:pt>
    <dgm:pt modelId="{2583B25B-7A78-49CA-BCEB-A1CF72E4B9DB}" type="sibTrans" cxnId="{A20424F7-3E1E-46F0-9EAD-BB1B1FC0A896}">
      <dgm:prSet/>
      <dgm:spPr/>
      <dgm:t>
        <a:bodyPr/>
        <a:lstStyle/>
        <a:p>
          <a:endParaRPr lang="en-US"/>
        </a:p>
      </dgm:t>
    </dgm:pt>
    <dgm:pt modelId="{ACF06033-719B-E04F-B3EF-6A082079EDF5}" type="pres">
      <dgm:prSet presAssocID="{9E817B3B-88A7-4DF7-AF9D-163E89DD81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09E23B7-E92A-0940-86B1-AEF928410537}" type="pres">
      <dgm:prSet presAssocID="{52FD8A69-CEE8-4731-94E9-13C84D8AE287}" presName="hierRoot1" presStyleCnt="0"/>
      <dgm:spPr/>
    </dgm:pt>
    <dgm:pt modelId="{EF8DF52C-81E9-8940-9EFB-EE49DBEAECF7}" type="pres">
      <dgm:prSet presAssocID="{52FD8A69-CEE8-4731-94E9-13C84D8AE287}" presName="composite" presStyleCnt="0"/>
      <dgm:spPr/>
    </dgm:pt>
    <dgm:pt modelId="{471D68DF-C891-F543-A0E2-9046B91321F2}" type="pres">
      <dgm:prSet presAssocID="{52FD8A69-CEE8-4731-94E9-13C84D8AE287}" presName="background" presStyleLbl="node0" presStyleIdx="0" presStyleCnt="2"/>
      <dgm:spPr/>
    </dgm:pt>
    <dgm:pt modelId="{B128F1D0-59C0-2D41-A4B5-E70A3BE480CF}" type="pres">
      <dgm:prSet presAssocID="{52FD8A69-CEE8-4731-94E9-13C84D8AE28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952BEB1-2256-194A-B789-C257521AF47C}" type="pres">
      <dgm:prSet presAssocID="{52FD8A69-CEE8-4731-94E9-13C84D8AE287}" presName="hierChild2" presStyleCnt="0"/>
      <dgm:spPr/>
    </dgm:pt>
    <dgm:pt modelId="{7AC63E33-07BA-FD47-A195-BB8E7D39CB3D}" type="pres">
      <dgm:prSet presAssocID="{63BEDAE7-B38E-4164-8B6E-ACD5A82DDA19}" presName="hierRoot1" presStyleCnt="0"/>
      <dgm:spPr/>
    </dgm:pt>
    <dgm:pt modelId="{BD9C6EA7-985D-8946-A986-4FB02F52798A}" type="pres">
      <dgm:prSet presAssocID="{63BEDAE7-B38E-4164-8B6E-ACD5A82DDA19}" presName="composite" presStyleCnt="0"/>
      <dgm:spPr/>
    </dgm:pt>
    <dgm:pt modelId="{6A276B4A-39DA-B140-8722-11043180729B}" type="pres">
      <dgm:prSet presAssocID="{63BEDAE7-B38E-4164-8B6E-ACD5A82DDA19}" presName="background" presStyleLbl="node0" presStyleIdx="1" presStyleCnt="2"/>
      <dgm:spPr/>
    </dgm:pt>
    <dgm:pt modelId="{4A3B1CD1-14E2-5E4E-8898-7346FDDFCCAA}" type="pres">
      <dgm:prSet presAssocID="{63BEDAE7-B38E-4164-8B6E-ACD5A82DDA1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E7E3EF1-0170-7E45-9365-2A70499DDCD2}" type="pres">
      <dgm:prSet presAssocID="{63BEDAE7-B38E-4164-8B6E-ACD5A82DDA19}" presName="hierChild2" presStyleCnt="0"/>
      <dgm:spPr/>
    </dgm:pt>
  </dgm:ptLst>
  <dgm:cxnLst>
    <dgm:cxn modelId="{FC81B4BA-251D-48C7-8A73-56DBF547002D}" type="presOf" srcId="{63BEDAE7-B38E-4164-8B6E-ACD5A82DDA19}" destId="{4A3B1CD1-14E2-5E4E-8898-7346FDDFCCAA}" srcOrd="0" destOrd="0" presId="urn:microsoft.com/office/officeart/2005/8/layout/hierarchy1"/>
    <dgm:cxn modelId="{E19D6FAF-9065-47DF-88C5-29A0EF83850C}" srcId="{9E817B3B-88A7-4DF7-AF9D-163E89DD811D}" destId="{52FD8A69-CEE8-4731-94E9-13C84D8AE287}" srcOrd="0" destOrd="0" parTransId="{51B66144-6820-42CB-9643-AF1E70B17251}" sibTransId="{04E81C83-1B57-49CD-8722-687EE488216A}"/>
    <dgm:cxn modelId="{A20424F7-3E1E-46F0-9EAD-BB1B1FC0A896}" srcId="{9E817B3B-88A7-4DF7-AF9D-163E89DD811D}" destId="{63BEDAE7-B38E-4164-8B6E-ACD5A82DDA19}" srcOrd="1" destOrd="0" parTransId="{24041904-3407-445B-AE47-8672162350AE}" sibTransId="{2583B25B-7A78-49CA-BCEB-A1CF72E4B9DB}"/>
    <dgm:cxn modelId="{4B9CE862-18EC-495B-B000-034F0DD8B044}" type="presOf" srcId="{9E817B3B-88A7-4DF7-AF9D-163E89DD811D}" destId="{ACF06033-719B-E04F-B3EF-6A082079EDF5}" srcOrd="0" destOrd="0" presId="urn:microsoft.com/office/officeart/2005/8/layout/hierarchy1"/>
    <dgm:cxn modelId="{8CA3AF91-36CF-444E-8542-23B222A5BC92}" type="presOf" srcId="{52FD8A69-CEE8-4731-94E9-13C84D8AE287}" destId="{B128F1D0-59C0-2D41-A4B5-E70A3BE480CF}" srcOrd="0" destOrd="0" presId="urn:microsoft.com/office/officeart/2005/8/layout/hierarchy1"/>
    <dgm:cxn modelId="{64D59A56-DCB1-4868-B5EE-6E5874295253}" type="presParOf" srcId="{ACF06033-719B-E04F-B3EF-6A082079EDF5}" destId="{209E23B7-E92A-0940-86B1-AEF928410537}" srcOrd="0" destOrd="0" presId="urn:microsoft.com/office/officeart/2005/8/layout/hierarchy1"/>
    <dgm:cxn modelId="{10DD090F-354A-464C-9399-D2A29A3A47A2}" type="presParOf" srcId="{209E23B7-E92A-0940-86B1-AEF928410537}" destId="{EF8DF52C-81E9-8940-9EFB-EE49DBEAECF7}" srcOrd="0" destOrd="0" presId="urn:microsoft.com/office/officeart/2005/8/layout/hierarchy1"/>
    <dgm:cxn modelId="{8608D0C1-3A8B-4DED-A865-16DD8EB88701}" type="presParOf" srcId="{EF8DF52C-81E9-8940-9EFB-EE49DBEAECF7}" destId="{471D68DF-C891-F543-A0E2-9046B91321F2}" srcOrd="0" destOrd="0" presId="urn:microsoft.com/office/officeart/2005/8/layout/hierarchy1"/>
    <dgm:cxn modelId="{9051CC23-3F20-4148-A863-6A3EDC1C8E37}" type="presParOf" srcId="{EF8DF52C-81E9-8940-9EFB-EE49DBEAECF7}" destId="{B128F1D0-59C0-2D41-A4B5-E70A3BE480CF}" srcOrd="1" destOrd="0" presId="urn:microsoft.com/office/officeart/2005/8/layout/hierarchy1"/>
    <dgm:cxn modelId="{02E1F1F3-DC7C-4520-BE17-D3A8B2D05C0D}" type="presParOf" srcId="{209E23B7-E92A-0940-86B1-AEF928410537}" destId="{E952BEB1-2256-194A-B789-C257521AF47C}" srcOrd="1" destOrd="0" presId="urn:microsoft.com/office/officeart/2005/8/layout/hierarchy1"/>
    <dgm:cxn modelId="{4C5428FD-2F2F-4F3A-924E-40437F1ED2CF}" type="presParOf" srcId="{ACF06033-719B-E04F-B3EF-6A082079EDF5}" destId="{7AC63E33-07BA-FD47-A195-BB8E7D39CB3D}" srcOrd="1" destOrd="0" presId="urn:microsoft.com/office/officeart/2005/8/layout/hierarchy1"/>
    <dgm:cxn modelId="{6EB4B248-CC8B-43B5-AAFE-8F82935C6AAD}" type="presParOf" srcId="{7AC63E33-07BA-FD47-A195-BB8E7D39CB3D}" destId="{BD9C6EA7-985D-8946-A986-4FB02F52798A}" srcOrd="0" destOrd="0" presId="urn:microsoft.com/office/officeart/2005/8/layout/hierarchy1"/>
    <dgm:cxn modelId="{582597FF-C40D-4248-8475-6D82861002A9}" type="presParOf" srcId="{BD9C6EA7-985D-8946-A986-4FB02F52798A}" destId="{6A276B4A-39DA-B140-8722-11043180729B}" srcOrd="0" destOrd="0" presId="urn:microsoft.com/office/officeart/2005/8/layout/hierarchy1"/>
    <dgm:cxn modelId="{5B90873C-16F9-4597-9106-177B34EEB8BF}" type="presParOf" srcId="{BD9C6EA7-985D-8946-A986-4FB02F52798A}" destId="{4A3B1CD1-14E2-5E4E-8898-7346FDDFCCAA}" srcOrd="1" destOrd="0" presId="urn:microsoft.com/office/officeart/2005/8/layout/hierarchy1"/>
    <dgm:cxn modelId="{167F1958-A499-47EC-853A-50CAD820F39A}" type="presParOf" srcId="{7AC63E33-07BA-FD47-A195-BB8E7D39CB3D}" destId="{BE7E3EF1-0170-7E45-9365-2A70499DDC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C82D25-0759-45E5-9A6F-F5B7687FE2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824F12-517F-4AAA-BC4D-33E603D1A874}">
      <dgm:prSet/>
      <dgm:spPr/>
      <dgm:t>
        <a:bodyPr/>
        <a:lstStyle/>
        <a:p>
          <a:r>
            <a:rPr lang="hu-HU"/>
            <a:t>A tagállam jogsértése fakadhat:</a:t>
          </a:r>
          <a:endParaRPr lang="en-US"/>
        </a:p>
      </dgm:t>
    </dgm:pt>
    <dgm:pt modelId="{660BDACD-F3EA-42BD-AB1A-113E53467F92}" type="parTrans" cxnId="{77D1C05F-3AD2-46E0-8A5D-22F99E7E1696}">
      <dgm:prSet/>
      <dgm:spPr/>
      <dgm:t>
        <a:bodyPr/>
        <a:lstStyle/>
        <a:p>
          <a:endParaRPr lang="en-US"/>
        </a:p>
      </dgm:t>
    </dgm:pt>
    <dgm:pt modelId="{58786B7E-521F-4631-B869-A8F7401C2F9D}" type="sibTrans" cxnId="{77D1C05F-3AD2-46E0-8A5D-22F99E7E1696}">
      <dgm:prSet/>
      <dgm:spPr/>
      <dgm:t>
        <a:bodyPr/>
        <a:lstStyle/>
        <a:p>
          <a:endParaRPr lang="en-US"/>
        </a:p>
      </dgm:t>
    </dgm:pt>
    <dgm:pt modelId="{D1E23D8E-D962-4E83-B173-E183FE0EEED2}">
      <dgm:prSet/>
      <dgm:spPr/>
      <dgm:t>
        <a:bodyPr/>
        <a:lstStyle/>
        <a:p>
          <a:r>
            <a:rPr lang="hu-HU"/>
            <a:t>elsődleges jog </a:t>
          </a:r>
          <a:endParaRPr lang="en-US"/>
        </a:p>
      </dgm:t>
    </dgm:pt>
    <dgm:pt modelId="{5F2A295C-D17D-482F-9A53-B878A7E96F0A}" type="parTrans" cxnId="{EE8A54CC-8150-4560-89D1-0D00E4AF95E9}">
      <dgm:prSet/>
      <dgm:spPr/>
      <dgm:t>
        <a:bodyPr/>
        <a:lstStyle/>
        <a:p>
          <a:endParaRPr lang="en-US"/>
        </a:p>
      </dgm:t>
    </dgm:pt>
    <dgm:pt modelId="{02728F4B-2421-41D0-AF09-F52C6AEE1A71}" type="sibTrans" cxnId="{EE8A54CC-8150-4560-89D1-0D00E4AF95E9}">
      <dgm:prSet/>
      <dgm:spPr/>
      <dgm:t>
        <a:bodyPr/>
        <a:lstStyle/>
        <a:p>
          <a:endParaRPr lang="en-US"/>
        </a:p>
      </dgm:t>
    </dgm:pt>
    <dgm:pt modelId="{A2EB0216-DB7A-47D1-86E0-E1D4F95A614B}">
      <dgm:prSet/>
      <dgm:spPr/>
      <dgm:t>
        <a:bodyPr/>
        <a:lstStyle/>
        <a:p>
          <a:r>
            <a:rPr lang="hu-HU" dirty="0"/>
            <a:t>má</a:t>
          </a:r>
          <a:r>
            <a:rPr lang="hu-HU" dirty="0" err="1"/>
            <a:t>sodlagos</a:t>
          </a:r>
          <a:r>
            <a:rPr lang="hu-HU" dirty="0"/>
            <a:t> jog </a:t>
          </a:r>
          <a:endParaRPr lang="en-US" dirty="0"/>
        </a:p>
      </dgm:t>
    </dgm:pt>
    <dgm:pt modelId="{53B7C9B1-770D-4AF5-B9A4-DAB5AE26DBFC}" type="parTrans" cxnId="{95228B05-EFDB-4752-A305-11AB2EE3D981}">
      <dgm:prSet/>
      <dgm:spPr/>
      <dgm:t>
        <a:bodyPr/>
        <a:lstStyle/>
        <a:p>
          <a:endParaRPr lang="en-US"/>
        </a:p>
      </dgm:t>
    </dgm:pt>
    <dgm:pt modelId="{17EDD2DD-94B6-4937-BE82-0E53402B8AC3}" type="sibTrans" cxnId="{95228B05-EFDB-4752-A305-11AB2EE3D981}">
      <dgm:prSet/>
      <dgm:spPr/>
      <dgm:t>
        <a:bodyPr/>
        <a:lstStyle/>
        <a:p>
          <a:endParaRPr lang="en-US"/>
        </a:p>
      </dgm:t>
    </dgm:pt>
    <dgm:pt modelId="{46219068-EA56-401C-9FE1-DB09DC84B6D1}">
      <dgm:prSet/>
      <dgm:spPr/>
      <dgm:t>
        <a:bodyPr/>
        <a:lstStyle/>
        <a:p>
          <a:r>
            <a:rPr lang="hu-HU"/>
            <a:t>EU által kötött nemzetközi szerződés </a:t>
          </a:r>
          <a:endParaRPr lang="en-US"/>
        </a:p>
      </dgm:t>
    </dgm:pt>
    <dgm:pt modelId="{281ED389-7EF8-4D9D-B3FD-D1BAA92ABAF7}" type="parTrans" cxnId="{2F26F8D4-EDEF-4F56-A401-93F59B610D4B}">
      <dgm:prSet/>
      <dgm:spPr/>
      <dgm:t>
        <a:bodyPr/>
        <a:lstStyle/>
        <a:p>
          <a:endParaRPr lang="en-US"/>
        </a:p>
      </dgm:t>
    </dgm:pt>
    <dgm:pt modelId="{7959C3D4-B86D-46F9-A84E-D45AFC74EE93}" type="sibTrans" cxnId="{2F26F8D4-EDEF-4F56-A401-93F59B610D4B}">
      <dgm:prSet/>
      <dgm:spPr/>
      <dgm:t>
        <a:bodyPr/>
        <a:lstStyle/>
        <a:p>
          <a:endParaRPr lang="en-US"/>
        </a:p>
      </dgm:t>
    </dgm:pt>
    <dgm:pt modelId="{87FBA768-EE4D-4751-8ADE-BC6A66A08190}">
      <dgm:prSet/>
      <dgm:spPr/>
      <dgm:t>
        <a:bodyPr/>
        <a:lstStyle/>
        <a:p>
          <a:r>
            <a:rPr lang="hu-HU"/>
            <a:t>általános jogelvek </a:t>
          </a:r>
          <a:endParaRPr lang="en-US"/>
        </a:p>
      </dgm:t>
    </dgm:pt>
    <dgm:pt modelId="{5B5D077C-0919-4015-AAAB-BFD8C582B631}" type="parTrans" cxnId="{A076D197-AB32-4064-8793-BC3A7C3E66C1}">
      <dgm:prSet/>
      <dgm:spPr/>
      <dgm:t>
        <a:bodyPr/>
        <a:lstStyle/>
        <a:p>
          <a:endParaRPr lang="en-US"/>
        </a:p>
      </dgm:t>
    </dgm:pt>
    <dgm:pt modelId="{377AE138-3027-4EA5-AFF5-B196345F0974}" type="sibTrans" cxnId="{A076D197-AB32-4064-8793-BC3A7C3E66C1}">
      <dgm:prSet/>
      <dgm:spPr/>
      <dgm:t>
        <a:bodyPr/>
        <a:lstStyle/>
        <a:p>
          <a:endParaRPr lang="en-US"/>
        </a:p>
      </dgm:t>
    </dgm:pt>
    <dgm:pt modelId="{1862560F-ECA0-41A0-82EE-F3410E9C4153}">
      <dgm:prSet/>
      <dgm:spPr/>
      <dgm:t>
        <a:bodyPr/>
        <a:lstStyle/>
        <a:p>
          <a:r>
            <a:rPr lang="hu-HU" dirty="0"/>
            <a:t>EUB </a:t>
          </a:r>
          <a:r>
            <a:rPr lang="hu-HU" dirty="0" smtClean="0"/>
            <a:t>döntés megsértéséből.</a:t>
          </a:r>
          <a:endParaRPr lang="en-US" dirty="0"/>
        </a:p>
      </dgm:t>
    </dgm:pt>
    <dgm:pt modelId="{C911F44C-13CC-4ECC-A67C-142E642BDEEF}" type="parTrans" cxnId="{E49DFEF0-0263-44E4-855C-52739CD94C36}">
      <dgm:prSet/>
      <dgm:spPr/>
      <dgm:t>
        <a:bodyPr/>
        <a:lstStyle/>
        <a:p>
          <a:endParaRPr lang="en-US"/>
        </a:p>
      </dgm:t>
    </dgm:pt>
    <dgm:pt modelId="{163B086E-D07A-4B96-8AC3-ED2B72E289BD}" type="sibTrans" cxnId="{E49DFEF0-0263-44E4-855C-52739CD94C36}">
      <dgm:prSet/>
      <dgm:spPr/>
      <dgm:t>
        <a:bodyPr/>
        <a:lstStyle/>
        <a:p>
          <a:endParaRPr lang="en-US"/>
        </a:p>
      </dgm:t>
    </dgm:pt>
    <dgm:pt modelId="{7652F3F2-1E00-4FFA-9705-04A33F0F121C}">
      <dgm:prSet/>
      <dgm:spPr/>
      <dgm:t>
        <a:bodyPr/>
        <a:lstStyle/>
        <a:p>
          <a:r>
            <a:rPr lang="hu-HU" dirty="0"/>
            <a:t>A jogsértés lehet cselekvés vagy mulasztás, illetve jogi szabályozás vagy igazgatási gyakorlat;</a:t>
          </a:r>
          <a:endParaRPr lang="en-US" dirty="0"/>
        </a:p>
      </dgm:t>
    </dgm:pt>
    <dgm:pt modelId="{1AEBEB33-53CE-4FD3-B2B1-D0239BC5230C}" type="parTrans" cxnId="{1A1739FF-50D4-4311-B4DA-D9DDDA7AFA6F}">
      <dgm:prSet/>
      <dgm:spPr/>
      <dgm:t>
        <a:bodyPr/>
        <a:lstStyle/>
        <a:p>
          <a:endParaRPr lang="en-US"/>
        </a:p>
      </dgm:t>
    </dgm:pt>
    <dgm:pt modelId="{101B659F-0CC6-4943-8D23-802497DCCE0A}" type="sibTrans" cxnId="{1A1739FF-50D4-4311-B4DA-D9DDDA7AFA6F}">
      <dgm:prSet/>
      <dgm:spPr/>
      <dgm:t>
        <a:bodyPr/>
        <a:lstStyle/>
        <a:p>
          <a:endParaRPr lang="en-US"/>
        </a:p>
      </dgm:t>
    </dgm:pt>
    <dgm:pt modelId="{997A7AF4-1028-4543-B64A-17FD003ADC56}">
      <dgm:prSet/>
      <dgm:spPr/>
      <dgm:t>
        <a:bodyPr/>
        <a:lstStyle/>
        <a:p>
          <a:r>
            <a:rPr lang="hu-HU"/>
            <a:t>Leggyakoribb: </a:t>
          </a:r>
          <a:endParaRPr lang="en-US"/>
        </a:p>
      </dgm:t>
    </dgm:pt>
    <dgm:pt modelId="{364143FB-6296-4EE1-8416-D3C614F9B901}" type="parTrans" cxnId="{81FE189E-2C28-4F40-993F-24EB62CE90DA}">
      <dgm:prSet/>
      <dgm:spPr/>
      <dgm:t>
        <a:bodyPr/>
        <a:lstStyle/>
        <a:p>
          <a:endParaRPr lang="en-US"/>
        </a:p>
      </dgm:t>
    </dgm:pt>
    <dgm:pt modelId="{0104B686-147B-4C72-ADC1-EA813C74610F}" type="sibTrans" cxnId="{81FE189E-2C28-4F40-993F-24EB62CE90DA}">
      <dgm:prSet/>
      <dgm:spPr/>
      <dgm:t>
        <a:bodyPr/>
        <a:lstStyle/>
        <a:p>
          <a:endParaRPr lang="en-US"/>
        </a:p>
      </dgm:t>
    </dgm:pt>
    <dgm:pt modelId="{299B049A-FC64-4EE2-9E69-3EC5E857272D}">
      <dgm:prSet/>
      <dgm:spPr/>
      <dgm:t>
        <a:bodyPr/>
        <a:lstStyle/>
        <a:p>
          <a:r>
            <a:rPr lang="hu-HU" b="0" dirty="0" err="1" smtClean="0"/>
            <a:t>Non-notifikáció</a:t>
          </a:r>
          <a:endParaRPr lang="en-US" b="0" dirty="0"/>
        </a:p>
      </dgm:t>
    </dgm:pt>
    <dgm:pt modelId="{5953FE26-32A2-4049-8B13-C5A081AD0326}" type="parTrans" cxnId="{557D22AF-A60C-4617-9687-349BF2011EAE}">
      <dgm:prSet/>
      <dgm:spPr/>
      <dgm:t>
        <a:bodyPr/>
        <a:lstStyle/>
        <a:p>
          <a:endParaRPr lang="en-US"/>
        </a:p>
      </dgm:t>
    </dgm:pt>
    <dgm:pt modelId="{4302811C-07E7-49CD-8BDD-6C25960DFFE9}" type="sibTrans" cxnId="{557D22AF-A60C-4617-9687-349BF2011EAE}">
      <dgm:prSet/>
      <dgm:spPr/>
      <dgm:t>
        <a:bodyPr/>
        <a:lstStyle/>
        <a:p>
          <a:endParaRPr lang="en-US"/>
        </a:p>
      </dgm:t>
    </dgm:pt>
    <dgm:pt modelId="{203B6F2A-C8A2-419B-B359-E36D1F91B4C1}">
      <dgm:prSet/>
      <dgm:spPr/>
      <dgm:t>
        <a:bodyPr/>
        <a:lstStyle/>
        <a:p>
          <a:r>
            <a:rPr lang="hu-HU" b="0" dirty="0" smtClean="0"/>
            <a:t>tartalmi hiba</a:t>
          </a:r>
          <a:endParaRPr lang="en-US" b="0" dirty="0"/>
        </a:p>
      </dgm:t>
    </dgm:pt>
    <dgm:pt modelId="{DC218A61-6D70-484B-89F1-A8F8780E134D}" type="parTrans" cxnId="{1A7190AC-9327-4B5B-8337-9BF5D24D9E8D}">
      <dgm:prSet/>
      <dgm:spPr/>
      <dgm:t>
        <a:bodyPr/>
        <a:lstStyle/>
        <a:p>
          <a:endParaRPr lang="en-US"/>
        </a:p>
      </dgm:t>
    </dgm:pt>
    <dgm:pt modelId="{41350D05-C3D8-4B33-8F53-8DA6B5F9F060}" type="sibTrans" cxnId="{1A7190AC-9327-4B5B-8337-9BF5D24D9E8D}">
      <dgm:prSet/>
      <dgm:spPr/>
      <dgm:t>
        <a:bodyPr/>
        <a:lstStyle/>
        <a:p>
          <a:endParaRPr lang="en-US"/>
        </a:p>
      </dgm:t>
    </dgm:pt>
    <dgm:pt modelId="{02CFF634-5201-4C82-810F-A673AB0A6F33}">
      <dgm:prSet/>
      <dgm:spPr/>
      <dgm:t>
        <a:bodyPr/>
        <a:lstStyle/>
        <a:p>
          <a:r>
            <a:rPr lang="hu-HU" b="0" dirty="0" smtClean="0"/>
            <a:t>té</a:t>
          </a:r>
          <a:r>
            <a:rPr lang="hu-HU" b="0" dirty="0" err="1" smtClean="0"/>
            <a:t>ves</a:t>
          </a:r>
          <a:r>
            <a:rPr lang="hu-HU" b="0" dirty="0" smtClean="0"/>
            <a:t> joggyakorlat</a:t>
          </a:r>
          <a:endParaRPr lang="en-US" b="0" dirty="0"/>
        </a:p>
      </dgm:t>
    </dgm:pt>
    <dgm:pt modelId="{11074509-5D79-4034-812B-3C5EABAFDB18}" type="parTrans" cxnId="{73D30750-4850-48E7-A188-190C6EE5D203}">
      <dgm:prSet/>
      <dgm:spPr/>
      <dgm:t>
        <a:bodyPr/>
        <a:lstStyle/>
        <a:p>
          <a:endParaRPr lang="en-US"/>
        </a:p>
      </dgm:t>
    </dgm:pt>
    <dgm:pt modelId="{BC97F25F-E0F0-4B57-A9E0-F3A531531E15}" type="sibTrans" cxnId="{73D30750-4850-48E7-A188-190C6EE5D203}">
      <dgm:prSet/>
      <dgm:spPr/>
      <dgm:t>
        <a:bodyPr/>
        <a:lstStyle/>
        <a:p>
          <a:endParaRPr lang="en-US"/>
        </a:p>
      </dgm:t>
    </dgm:pt>
    <dgm:pt modelId="{E487409F-EBB6-C443-9658-E99E4EFE86F6}" type="pres">
      <dgm:prSet presAssocID="{ECC82D25-0759-45E5-9A6F-F5B7687FE2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1FA062-C341-E24F-B66E-47CC6D49367B}" type="pres">
      <dgm:prSet presAssocID="{FD824F12-517F-4AAA-BC4D-33E603D1A874}" presName="parentText" presStyleLbl="node1" presStyleIdx="0" presStyleCnt="3" custLinFactNeighborX="1412" custLinFactNeighborY="-284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C470EB-5DFC-5943-8B0B-278AAFBC4A15}" type="pres">
      <dgm:prSet presAssocID="{FD824F12-517F-4AAA-BC4D-33E603D1A8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1073C9-2C1E-6543-84C3-517EB18667D7}" type="pres">
      <dgm:prSet presAssocID="{7652F3F2-1E00-4FFA-9705-04A33F0F12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4CD838-DDCC-DA4B-B3BA-CACBBCFCEE75}" type="pres">
      <dgm:prSet presAssocID="{101B659F-0CC6-4943-8D23-802497DCCE0A}" presName="spacer" presStyleCnt="0"/>
      <dgm:spPr/>
    </dgm:pt>
    <dgm:pt modelId="{3A342A31-AA77-3942-8DC6-ADF0D9595181}" type="pres">
      <dgm:prSet presAssocID="{997A7AF4-1028-4543-B64A-17FD003ADC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B3D8D2-3920-194E-BF17-63E51089F376}" type="pres">
      <dgm:prSet presAssocID="{997A7AF4-1028-4543-B64A-17FD003ADC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76D197-AB32-4064-8793-BC3A7C3E66C1}" srcId="{FD824F12-517F-4AAA-BC4D-33E603D1A874}" destId="{87FBA768-EE4D-4751-8ADE-BC6A66A08190}" srcOrd="3" destOrd="0" parTransId="{5B5D077C-0919-4015-AAAB-BFD8C582B631}" sibTransId="{377AE138-3027-4EA5-AFF5-B196345F0974}"/>
    <dgm:cxn modelId="{F78ED778-B7E4-45BD-936B-5580F2C2A6E5}" type="presOf" srcId="{1862560F-ECA0-41A0-82EE-F3410E9C4153}" destId="{ECC470EB-5DFC-5943-8B0B-278AAFBC4A15}" srcOrd="0" destOrd="4" presId="urn:microsoft.com/office/officeart/2005/8/layout/vList2"/>
    <dgm:cxn modelId="{95228B05-EFDB-4752-A305-11AB2EE3D981}" srcId="{FD824F12-517F-4AAA-BC4D-33E603D1A874}" destId="{A2EB0216-DB7A-47D1-86E0-E1D4F95A614B}" srcOrd="1" destOrd="0" parTransId="{53B7C9B1-770D-4AF5-B9A4-DAB5AE26DBFC}" sibTransId="{17EDD2DD-94B6-4937-BE82-0E53402B8AC3}"/>
    <dgm:cxn modelId="{81FE189E-2C28-4F40-993F-24EB62CE90DA}" srcId="{ECC82D25-0759-45E5-9A6F-F5B7687FE279}" destId="{997A7AF4-1028-4543-B64A-17FD003ADC56}" srcOrd="2" destOrd="0" parTransId="{364143FB-6296-4EE1-8416-D3C614F9B901}" sibTransId="{0104B686-147B-4C72-ADC1-EA813C74610F}"/>
    <dgm:cxn modelId="{2F26F8D4-EDEF-4F56-A401-93F59B610D4B}" srcId="{FD824F12-517F-4AAA-BC4D-33E603D1A874}" destId="{46219068-EA56-401C-9FE1-DB09DC84B6D1}" srcOrd="2" destOrd="0" parTransId="{281ED389-7EF8-4D9D-B3FD-D1BAA92ABAF7}" sibTransId="{7959C3D4-B86D-46F9-A84E-D45AFC74EE93}"/>
    <dgm:cxn modelId="{00112768-74EB-480B-A7D9-99A665A492FB}" type="presOf" srcId="{203B6F2A-C8A2-419B-B359-E36D1F91B4C1}" destId="{57B3D8D2-3920-194E-BF17-63E51089F376}" srcOrd="0" destOrd="1" presId="urn:microsoft.com/office/officeart/2005/8/layout/vList2"/>
    <dgm:cxn modelId="{B540B235-A938-4CDC-80CA-993FFE739B34}" type="presOf" srcId="{997A7AF4-1028-4543-B64A-17FD003ADC56}" destId="{3A342A31-AA77-3942-8DC6-ADF0D9595181}" srcOrd="0" destOrd="0" presId="urn:microsoft.com/office/officeart/2005/8/layout/vList2"/>
    <dgm:cxn modelId="{557D22AF-A60C-4617-9687-349BF2011EAE}" srcId="{997A7AF4-1028-4543-B64A-17FD003ADC56}" destId="{299B049A-FC64-4EE2-9E69-3EC5E857272D}" srcOrd="0" destOrd="0" parTransId="{5953FE26-32A2-4049-8B13-C5A081AD0326}" sibTransId="{4302811C-07E7-49CD-8BDD-6C25960DFFE9}"/>
    <dgm:cxn modelId="{7C0B9B1A-DFF9-4D25-8510-3B7C0E126B92}" type="presOf" srcId="{7652F3F2-1E00-4FFA-9705-04A33F0F121C}" destId="{E61073C9-2C1E-6543-84C3-517EB18667D7}" srcOrd="0" destOrd="0" presId="urn:microsoft.com/office/officeart/2005/8/layout/vList2"/>
    <dgm:cxn modelId="{6970026E-0D7B-478D-9455-5311DB47666B}" type="presOf" srcId="{299B049A-FC64-4EE2-9E69-3EC5E857272D}" destId="{57B3D8D2-3920-194E-BF17-63E51089F376}" srcOrd="0" destOrd="0" presId="urn:microsoft.com/office/officeart/2005/8/layout/vList2"/>
    <dgm:cxn modelId="{AD2FC998-DD2B-4351-989E-1F15D3A3D376}" type="presOf" srcId="{D1E23D8E-D962-4E83-B173-E183FE0EEED2}" destId="{ECC470EB-5DFC-5943-8B0B-278AAFBC4A15}" srcOrd="0" destOrd="0" presId="urn:microsoft.com/office/officeart/2005/8/layout/vList2"/>
    <dgm:cxn modelId="{EE8A54CC-8150-4560-89D1-0D00E4AF95E9}" srcId="{FD824F12-517F-4AAA-BC4D-33E603D1A874}" destId="{D1E23D8E-D962-4E83-B173-E183FE0EEED2}" srcOrd="0" destOrd="0" parTransId="{5F2A295C-D17D-482F-9A53-B878A7E96F0A}" sibTransId="{02728F4B-2421-41D0-AF09-F52C6AEE1A71}"/>
    <dgm:cxn modelId="{77D1C05F-3AD2-46E0-8A5D-22F99E7E1696}" srcId="{ECC82D25-0759-45E5-9A6F-F5B7687FE279}" destId="{FD824F12-517F-4AAA-BC4D-33E603D1A874}" srcOrd="0" destOrd="0" parTransId="{660BDACD-F3EA-42BD-AB1A-113E53467F92}" sibTransId="{58786B7E-521F-4631-B869-A8F7401C2F9D}"/>
    <dgm:cxn modelId="{1A1739FF-50D4-4311-B4DA-D9DDDA7AFA6F}" srcId="{ECC82D25-0759-45E5-9A6F-F5B7687FE279}" destId="{7652F3F2-1E00-4FFA-9705-04A33F0F121C}" srcOrd="1" destOrd="0" parTransId="{1AEBEB33-53CE-4FD3-B2B1-D0239BC5230C}" sibTransId="{101B659F-0CC6-4943-8D23-802497DCCE0A}"/>
    <dgm:cxn modelId="{E72894FD-F589-4270-BD33-1DBD846026D3}" type="presOf" srcId="{A2EB0216-DB7A-47D1-86E0-E1D4F95A614B}" destId="{ECC470EB-5DFC-5943-8B0B-278AAFBC4A15}" srcOrd="0" destOrd="1" presId="urn:microsoft.com/office/officeart/2005/8/layout/vList2"/>
    <dgm:cxn modelId="{73D30750-4850-48E7-A188-190C6EE5D203}" srcId="{997A7AF4-1028-4543-B64A-17FD003ADC56}" destId="{02CFF634-5201-4C82-810F-A673AB0A6F33}" srcOrd="2" destOrd="0" parTransId="{11074509-5D79-4034-812B-3C5EABAFDB18}" sibTransId="{BC97F25F-E0F0-4B57-A9E0-F3A531531E15}"/>
    <dgm:cxn modelId="{40C2378E-4DAB-48C2-9348-49B1D901D46D}" type="presOf" srcId="{46219068-EA56-401C-9FE1-DB09DC84B6D1}" destId="{ECC470EB-5DFC-5943-8B0B-278AAFBC4A15}" srcOrd="0" destOrd="2" presId="urn:microsoft.com/office/officeart/2005/8/layout/vList2"/>
    <dgm:cxn modelId="{B8A6BCBF-F7F3-47EC-8B3E-8EE7D20DE275}" type="presOf" srcId="{87FBA768-EE4D-4751-8ADE-BC6A66A08190}" destId="{ECC470EB-5DFC-5943-8B0B-278AAFBC4A15}" srcOrd="0" destOrd="3" presId="urn:microsoft.com/office/officeart/2005/8/layout/vList2"/>
    <dgm:cxn modelId="{E49DFEF0-0263-44E4-855C-52739CD94C36}" srcId="{FD824F12-517F-4AAA-BC4D-33E603D1A874}" destId="{1862560F-ECA0-41A0-82EE-F3410E9C4153}" srcOrd="4" destOrd="0" parTransId="{C911F44C-13CC-4ECC-A67C-142E642BDEEF}" sibTransId="{163B086E-D07A-4B96-8AC3-ED2B72E289BD}"/>
    <dgm:cxn modelId="{6B2AE820-544A-46AF-B105-114E99431B88}" type="presOf" srcId="{FD824F12-517F-4AAA-BC4D-33E603D1A874}" destId="{961FA062-C341-E24F-B66E-47CC6D49367B}" srcOrd="0" destOrd="0" presId="urn:microsoft.com/office/officeart/2005/8/layout/vList2"/>
    <dgm:cxn modelId="{C0088938-8B02-423E-AFB6-5EB24EE8A87D}" type="presOf" srcId="{02CFF634-5201-4C82-810F-A673AB0A6F33}" destId="{57B3D8D2-3920-194E-BF17-63E51089F376}" srcOrd="0" destOrd="2" presId="urn:microsoft.com/office/officeart/2005/8/layout/vList2"/>
    <dgm:cxn modelId="{8E6CB5A1-C0BF-4906-A5D8-2A4AEC5F3605}" type="presOf" srcId="{ECC82D25-0759-45E5-9A6F-F5B7687FE279}" destId="{E487409F-EBB6-C443-9658-E99E4EFE86F6}" srcOrd="0" destOrd="0" presId="urn:microsoft.com/office/officeart/2005/8/layout/vList2"/>
    <dgm:cxn modelId="{1A7190AC-9327-4B5B-8337-9BF5D24D9E8D}" srcId="{997A7AF4-1028-4543-B64A-17FD003ADC56}" destId="{203B6F2A-C8A2-419B-B359-E36D1F91B4C1}" srcOrd="1" destOrd="0" parTransId="{DC218A61-6D70-484B-89F1-A8F8780E134D}" sibTransId="{41350D05-C3D8-4B33-8F53-8DA6B5F9F060}"/>
    <dgm:cxn modelId="{B7F27277-9D97-4654-A7A5-6BCFDE519FC2}" type="presParOf" srcId="{E487409F-EBB6-C443-9658-E99E4EFE86F6}" destId="{961FA062-C341-E24F-B66E-47CC6D49367B}" srcOrd="0" destOrd="0" presId="urn:microsoft.com/office/officeart/2005/8/layout/vList2"/>
    <dgm:cxn modelId="{A7E7C11A-9328-4515-9038-ACC7DB5D2F00}" type="presParOf" srcId="{E487409F-EBB6-C443-9658-E99E4EFE86F6}" destId="{ECC470EB-5DFC-5943-8B0B-278AAFBC4A15}" srcOrd="1" destOrd="0" presId="urn:microsoft.com/office/officeart/2005/8/layout/vList2"/>
    <dgm:cxn modelId="{B6324833-0706-496D-8D79-5E9C7BF47EBB}" type="presParOf" srcId="{E487409F-EBB6-C443-9658-E99E4EFE86F6}" destId="{E61073C9-2C1E-6543-84C3-517EB18667D7}" srcOrd="2" destOrd="0" presId="urn:microsoft.com/office/officeart/2005/8/layout/vList2"/>
    <dgm:cxn modelId="{C4101FDF-AD28-4B8D-8341-31A107AC40CE}" type="presParOf" srcId="{E487409F-EBB6-C443-9658-E99E4EFE86F6}" destId="{594CD838-DDCC-DA4B-B3BA-CACBBCFCEE75}" srcOrd="3" destOrd="0" presId="urn:microsoft.com/office/officeart/2005/8/layout/vList2"/>
    <dgm:cxn modelId="{0C677527-C090-4F32-A3AD-60C3384534B4}" type="presParOf" srcId="{E487409F-EBB6-C443-9658-E99E4EFE86F6}" destId="{3A342A31-AA77-3942-8DC6-ADF0D9595181}" srcOrd="4" destOrd="0" presId="urn:microsoft.com/office/officeart/2005/8/layout/vList2"/>
    <dgm:cxn modelId="{48292B10-EC57-4E32-99D1-1C0CB8A87F30}" type="presParOf" srcId="{E487409F-EBB6-C443-9658-E99E4EFE86F6}" destId="{57B3D8D2-3920-194E-BF17-63E51089F3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58327-9CB3-1544-919B-57B6BFD86055}">
      <dsp:nvSpPr>
        <dsp:cNvPr id="0" name=""/>
        <dsp:cNvSpPr/>
      </dsp:nvSpPr>
      <dsp:spPr>
        <a:xfrm>
          <a:off x="0" y="496928"/>
          <a:ext cx="4392488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666496" rIns="3409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Előzetes döntéshozatali eljárások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Kötelezettségszegési eljárások</a:t>
          </a:r>
          <a:endParaRPr lang="en-US" sz="1800" b="1" kern="1200" dirty="0"/>
        </a:p>
      </dsp:txBody>
      <dsp:txXfrm>
        <a:off x="0" y="496928"/>
        <a:ext cx="4392488" cy="1310400"/>
      </dsp:txXfrm>
    </dsp:sp>
    <dsp:sp modelId="{A5B12F84-FF4A-C74D-AFCE-1B8C7ECDFDAE}">
      <dsp:nvSpPr>
        <dsp:cNvPr id="0" name=""/>
        <dsp:cNvSpPr/>
      </dsp:nvSpPr>
      <dsp:spPr>
        <a:xfrm>
          <a:off x="219624" y="13355"/>
          <a:ext cx="3074741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Uniós jog kikényszerítése a </a:t>
          </a:r>
          <a:r>
            <a:rPr lang="hu-HU" sz="2000" b="1" kern="1200" dirty="0"/>
            <a:t>tagállamok</a:t>
          </a:r>
          <a:r>
            <a:rPr lang="hu-HU" sz="2000" kern="1200" dirty="0"/>
            <a:t>kal szemben</a:t>
          </a:r>
          <a:endParaRPr lang="en-US" sz="2000" kern="1200" dirty="0"/>
        </a:p>
      </dsp:txBody>
      <dsp:txXfrm>
        <a:off x="265738" y="59469"/>
        <a:ext cx="2982513" cy="852412"/>
      </dsp:txXfrm>
    </dsp:sp>
    <dsp:sp modelId="{DCE3C3E1-C688-C440-A3CE-4346CEFC98DE}">
      <dsp:nvSpPr>
        <dsp:cNvPr id="0" name=""/>
        <dsp:cNvSpPr/>
      </dsp:nvSpPr>
      <dsp:spPr>
        <a:xfrm>
          <a:off x="0" y="2441195"/>
          <a:ext cx="4392488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666496" rIns="3409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err="1"/>
            <a:t>Uniós</a:t>
          </a:r>
          <a:r>
            <a:rPr lang="hu-HU" sz="1800" b="1" kern="1200" dirty="0"/>
            <a:t> aktusok </a:t>
          </a:r>
          <a:r>
            <a:rPr lang="hu-HU" sz="1800" b="1" kern="1200" dirty="0" err="1"/>
            <a:t>bírói</a:t>
          </a:r>
          <a:r>
            <a:rPr lang="hu-HU" sz="1800" b="1" kern="1200" dirty="0"/>
            <a:t> </a:t>
          </a:r>
          <a:r>
            <a:rPr lang="hu-HU" sz="1800" b="1" kern="1200" dirty="0" err="1"/>
            <a:t>felülvizsgálata</a:t>
          </a:r>
          <a:r>
            <a:rPr lang="hu-HU" sz="1800" b="1" kern="1200" dirty="0"/>
            <a:t> </a:t>
          </a:r>
          <a:r>
            <a:rPr lang="hu-HU" sz="1800" kern="1200" dirty="0"/>
            <a:t>- </a:t>
          </a:r>
          <a:r>
            <a:rPr lang="hu-HU" sz="1800" kern="1200" dirty="0" err="1"/>
            <a:t>részben</a:t>
          </a:r>
          <a:r>
            <a:rPr lang="hu-HU" sz="1800" kern="1200" dirty="0"/>
            <a:t>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Egyes </a:t>
          </a:r>
          <a:r>
            <a:rPr lang="hu-HU" sz="1800" b="1" kern="1200" dirty="0" err="1"/>
            <a:t>semmisségi</a:t>
          </a:r>
          <a:r>
            <a:rPr lang="hu-HU" sz="1800" b="1" kern="1200" dirty="0"/>
            <a:t> </a:t>
          </a:r>
          <a:r>
            <a:rPr lang="hu-HU" sz="1800" b="1" kern="1200" dirty="0" err="1"/>
            <a:t>eljárások</a:t>
          </a:r>
          <a:r>
            <a:rPr lang="hu-HU" sz="1800" b="1" kern="1200" dirty="0"/>
            <a:t> 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Egyes </a:t>
          </a:r>
          <a:r>
            <a:rPr lang="hu-HU" sz="1800" b="1" kern="1200" dirty="0" err="1"/>
            <a:t>mulasztási</a:t>
          </a:r>
          <a:r>
            <a:rPr lang="hu-HU" sz="1800" b="1" kern="1200" dirty="0"/>
            <a:t> </a:t>
          </a:r>
          <a:r>
            <a:rPr lang="hu-HU" sz="1800" b="1" kern="1200" dirty="0" err="1"/>
            <a:t>eljárások</a:t>
          </a:r>
          <a:r>
            <a:rPr lang="hu-HU" sz="1800" b="1" kern="1200" dirty="0"/>
            <a:t>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err="1"/>
            <a:t>Fellebbezés</a:t>
          </a:r>
          <a:r>
            <a:rPr lang="hu-HU" sz="1800" kern="1200" dirty="0"/>
            <a:t> jogi </a:t>
          </a:r>
          <a:r>
            <a:rPr lang="hu-HU" sz="1800" kern="1200" dirty="0" err="1"/>
            <a:t>kérdésben</a:t>
          </a:r>
          <a:r>
            <a:rPr lang="hu-HU" sz="1800" kern="1200" dirty="0"/>
            <a:t> (Törvényszék döntései ellen)</a:t>
          </a:r>
          <a:endParaRPr lang="en-US" sz="1800" kern="1200" dirty="0"/>
        </a:p>
      </dsp:txBody>
      <dsp:txXfrm>
        <a:off x="0" y="2441195"/>
        <a:ext cx="4392488" cy="2368800"/>
      </dsp:txXfrm>
    </dsp:sp>
    <dsp:sp modelId="{BD33CCB1-E061-4348-A821-8216B5C14F3A}">
      <dsp:nvSpPr>
        <dsp:cNvPr id="0" name=""/>
        <dsp:cNvSpPr/>
      </dsp:nvSpPr>
      <dsp:spPr>
        <a:xfrm>
          <a:off x="219624" y="1968875"/>
          <a:ext cx="3074741" cy="944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Uniós jog kikényszerítése az </a:t>
          </a:r>
          <a:r>
            <a:rPr lang="hu-HU" sz="2000" b="1" kern="1200" dirty="0"/>
            <a:t>EU intézmények</a:t>
          </a:r>
          <a:r>
            <a:rPr lang="hu-HU" sz="2000" kern="1200" dirty="0"/>
            <a:t>kel szemben</a:t>
          </a:r>
          <a:endParaRPr lang="en-US" sz="2000" kern="1200" dirty="0"/>
        </a:p>
      </dsp:txBody>
      <dsp:txXfrm>
        <a:off x="265738" y="2014989"/>
        <a:ext cx="2982513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6119E-9134-144B-81F9-C1C649588477}">
      <dsp:nvSpPr>
        <dsp:cNvPr id="0" name=""/>
        <dsp:cNvSpPr/>
      </dsp:nvSpPr>
      <dsp:spPr>
        <a:xfrm>
          <a:off x="173750" y="70170"/>
          <a:ext cx="2532260" cy="1517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chemeClr val="tx1"/>
              </a:solidFill>
            </a:rPr>
            <a:t>Uniós</a:t>
          </a:r>
          <a:r>
            <a:rPr lang="hu-HU" sz="1800" b="1" kern="1200" dirty="0">
              <a:solidFill>
                <a:schemeClr val="tx1"/>
              </a:solidFill>
            </a:rPr>
            <a:t> aktusok </a:t>
          </a:r>
          <a:r>
            <a:rPr lang="hu-HU" sz="1800" b="1" kern="1200" dirty="0" err="1">
              <a:solidFill>
                <a:schemeClr val="tx1"/>
              </a:solidFill>
            </a:rPr>
            <a:t>bírói</a:t>
          </a:r>
          <a:r>
            <a:rPr lang="hu-HU" sz="1800" b="1" kern="1200" dirty="0">
              <a:solidFill>
                <a:schemeClr val="tx1"/>
              </a:solidFill>
            </a:rPr>
            <a:t> </a:t>
          </a:r>
          <a:r>
            <a:rPr lang="hu-HU" sz="1800" b="1" kern="1200" dirty="0" err="1">
              <a:solidFill>
                <a:schemeClr val="tx1"/>
              </a:solidFill>
            </a:rPr>
            <a:t>felülvizsgálata</a:t>
          </a:r>
          <a:r>
            <a:rPr lang="hu-HU" sz="1800" b="1" kern="1200" dirty="0">
              <a:solidFill>
                <a:schemeClr val="tx1"/>
              </a:solidFill>
            </a:rPr>
            <a:t>: 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>
              <a:solidFill>
                <a:schemeClr val="tx1"/>
              </a:solidFill>
            </a:rPr>
            <a:t>Egyes </a:t>
          </a:r>
          <a:r>
            <a:rPr lang="hu-HU" sz="1600" b="1" kern="1200" dirty="0" err="1">
              <a:solidFill>
                <a:schemeClr val="tx1"/>
              </a:solidFill>
            </a:rPr>
            <a:t>semmisségi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r>
            <a:rPr lang="hu-HU" sz="1600" b="1" kern="1200" dirty="0" err="1">
              <a:solidFill>
                <a:schemeClr val="tx1"/>
              </a:solidFill>
            </a:rPr>
            <a:t>eljárások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>
              <a:solidFill>
                <a:schemeClr val="tx1"/>
              </a:solidFill>
            </a:rPr>
            <a:t>Egyes </a:t>
          </a:r>
          <a:r>
            <a:rPr lang="hu-HU" sz="1600" b="1" kern="1200" dirty="0" err="1">
              <a:solidFill>
                <a:schemeClr val="tx1"/>
              </a:solidFill>
            </a:rPr>
            <a:t>mulasztási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r>
            <a:rPr lang="hu-HU" sz="1600" b="1" kern="1200" dirty="0" err="1">
              <a:solidFill>
                <a:schemeClr val="tx1"/>
              </a:solidFill>
            </a:rPr>
            <a:t>eljárások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73750" y="70170"/>
        <a:ext cx="2532260" cy="1517483"/>
      </dsp:txXfrm>
    </dsp:sp>
    <dsp:sp modelId="{3BE79890-BCE9-8F46-9C3C-6D2C64E87C87}">
      <dsp:nvSpPr>
        <dsp:cNvPr id="0" name=""/>
        <dsp:cNvSpPr/>
      </dsp:nvSpPr>
      <dsp:spPr>
        <a:xfrm>
          <a:off x="2866073" y="781412"/>
          <a:ext cx="2244740" cy="128598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err="1">
              <a:solidFill>
                <a:schemeClr val="tx1"/>
              </a:solidFill>
            </a:rPr>
            <a:t>Kártérítési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b="1" kern="1200" dirty="0" err="1">
              <a:solidFill>
                <a:schemeClr val="tx1"/>
              </a:solidFill>
            </a:rPr>
            <a:t>ügyek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kern="1200" dirty="0">
              <a:solidFill>
                <a:schemeClr val="tx1"/>
              </a:solidFill>
            </a:rPr>
            <a:t>(</a:t>
          </a:r>
          <a:r>
            <a:rPr lang="hu-HU" sz="1400" b="0" i="0" u="none" kern="1200" dirty="0">
              <a:solidFill>
                <a:schemeClr val="tx1"/>
              </a:solidFill>
            </a:rPr>
            <a:t>az Európai Unió intézményei, szervei, illetve hivatalai vagy </a:t>
          </a:r>
          <a:r>
            <a:rPr lang="hu-HU" sz="1400" b="0" i="0" u="none" kern="1200" dirty="0" err="1">
              <a:solidFill>
                <a:schemeClr val="tx1"/>
              </a:solidFill>
            </a:rPr>
            <a:t>alkalmazottaik</a:t>
          </a:r>
          <a:r>
            <a:rPr lang="hu-HU" sz="1400" b="0" i="0" u="none" kern="1200" dirty="0">
              <a:solidFill>
                <a:schemeClr val="tx1"/>
              </a:solidFill>
            </a:rPr>
            <a:t> által okozott kár megtérítésére irányuló keresetek)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866073" y="781412"/>
        <a:ext cx="2244740" cy="1285985"/>
      </dsp:txXfrm>
    </dsp:sp>
    <dsp:sp modelId="{2FA4F552-09B1-E443-884A-AC42B90B3449}">
      <dsp:nvSpPr>
        <dsp:cNvPr id="0" name=""/>
        <dsp:cNvSpPr/>
      </dsp:nvSpPr>
      <dsp:spPr>
        <a:xfrm>
          <a:off x="0" y="2115405"/>
          <a:ext cx="2226596" cy="145118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>
              <a:solidFill>
                <a:schemeClr val="tx1"/>
              </a:solidFill>
            </a:rPr>
            <a:t>Unio</a:t>
          </a:r>
          <a:r>
            <a:rPr lang="hu-HU" sz="1400" kern="1200" dirty="0">
              <a:solidFill>
                <a:schemeClr val="tx1"/>
              </a:solidFill>
            </a:rPr>
            <a:t>́ </a:t>
          </a:r>
          <a:r>
            <a:rPr lang="hu-HU" sz="1400" kern="1200" dirty="0" err="1">
              <a:solidFill>
                <a:schemeClr val="tx1"/>
              </a:solidFill>
            </a:rPr>
            <a:t>által</a:t>
          </a:r>
          <a:r>
            <a:rPr lang="hu-HU" sz="1400" kern="1200" dirty="0">
              <a:solidFill>
                <a:schemeClr val="tx1"/>
              </a:solidFill>
            </a:rPr>
            <a:t> vagy </a:t>
          </a:r>
          <a:r>
            <a:rPr lang="hu-HU" sz="1400" kern="1200" dirty="0" err="1">
              <a:solidFill>
                <a:schemeClr val="tx1"/>
              </a:solidFill>
            </a:rPr>
            <a:t>nevében</a:t>
          </a:r>
          <a:r>
            <a:rPr lang="hu-HU" sz="1400" kern="1200" dirty="0">
              <a:solidFill>
                <a:schemeClr val="tx1"/>
              </a:solidFill>
            </a:rPr>
            <a:t> </a:t>
          </a:r>
          <a:r>
            <a:rPr lang="hu-HU" sz="1400" kern="1200" dirty="0" err="1">
              <a:solidFill>
                <a:schemeClr val="tx1"/>
              </a:solidFill>
            </a:rPr>
            <a:t>kötött</a:t>
          </a:r>
          <a:r>
            <a:rPr lang="hu-HU" sz="1400" kern="1200" dirty="0">
              <a:solidFill>
                <a:schemeClr val="tx1"/>
              </a:solidFill>
            </a:rPr>
            <a:t> </a:t>
          </a:r>
          <a:r>
            <a:rPr lang="hu-HU" sz="1400" kern="1200" dirty="0" err="1">
              <a:solidFill>
                <a:schemeClr val="tx1"/>
              </a:solidFill>
            </a:rPr>
            <a:t>közjogi</a:t>
          </a:r>
          <a:r>
            <a:rPr lang="hu-HU" sz="1400" kern="1200" dirty="0">
              <a:solidFill>
                <a:schemeClr val="tx1"/>
              </a:solidFill>
            </a:rPr>
            <a:t> vagy </a:t>
          </a:r>
          <a:r>
            <a:rPr lang="hu-HU" sz="1400" kern="1200" dirty="0" err="1">
              <a:solidFill>
                <a:schemeClr val="tx1"/>
              </a:solidFill>
            </a:rPr>
            <a:t>magánjogi</a:t>
          </a:r>
          <a:r>
            <a:rPr lang="hu-HU" sz="1400" kern="1200" dirty="0">
              <a:solidFill>
                <a:schemeClr val="tx1"/>
              </a:solidFill>
            </a:rPr>
            <a:t> </a:t>
          </a:r>
          <a:r>
            <a:rPr lang="hu-HU" sz="1400" kern="1200" dirty="0" err="1">
              <a:solidFill>
                <a:schemeClr val="tx1"/>
              </a:solidFill>
            </a:rPr>
            <a:t>szerződésekben</a:t>
          </a:r>
          <a:r>
            <a:rPr lang="hu-HU" sz="1400" kern="1200" dirty="0">
              <a:solidFill>
                <a:schemeClr val="tx1"/>
              </a:solidFill>
            </a:rPr>
            <a:t> foglalt </a:t>
          </a:r>
          <a:r>
            <a:rPr lang="hu-HU" sz="1400" b="1" kern="1200" dirty="0" err="1">
              <a:solidFill>
                <a:schemeClr val="tx1"/>
              </a:solidFill>
            </a:rPr>
            <a:t>választottbírósági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b="1" kern="1200" dirty="0" err="1">
              <a:solidFill>
                <a:schemeClr val="tx1"/>
              </a:solidFill>
            </a:rPr>
            <a:t>kikötés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b="1" kern="1200" dirty="0" err="1">
              <a:solidFill>
                <a:schemeClr val="tx1"/>
              </a:solidFill>
            </a:rPr>
            <a:t>alapján</a:t>
          </a:r>
          <a:r>
            <a:rPr lang="hu-HU" sz="1400" b="1" kern="1200" dirty="0">
              <a:solidFill>
                <a:schemeClr val="tx1"/>
              </a:solidFill>
            </a:rPr>
            <a:t> történő eljárás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2115405"/>
        <a:ext cx="2226596" cy="1451181"/>
      </dsp:txXfrm>
    </dsp:sp>
    <dsp:sp modelId="{697DC378-6DD2-FF4B-BC88-A674C8F0B467}">
      <dsp:nvSpPr>
        <dsp:cNvPr id="0" name=""/>
        <dsp:cNvSpPr/>
      </dsp:nvSpPr>
      <dsp:spPr>
        <a:xfrm>
          <a:off x="2452825" y="2407701"/>
          <a:ext cx="2765572" cy="176342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>
              <a:solidFill>
                <a:schemeClr val="tx1"/>
              </a:solidFill>
            </a:rPr>
            <a:t>EU </a:t>
          </a:r>
          <a:r>
            <a:rPr lang="hu-HU" sz="1500" b="1" kern="1200" dirty="0" err="1">
              <a:solidFill>
                <a:schemeClr val="tx1"/>
              </a:solidFill>
            </a:rPr>
            <a:t>védjegyekkel</a:t>
          </a:r>
          <a:r>
            <a:rPr lang="hu-HU" sz="1500" b="1" kern="1200" dirty="0">
              <a:solidFill>
                <a:schemeClr val="tx1"/>
              </a:solidFill>
            </a:rPr>
            <a:t> kapcsolatos </a:t>
          </a:r>
          <a:r>
            <a:rPr lang="hu-HU" sz="1500" b="1" kern="1200" dirty="0" err="1">
              <a:solidFill>
                <a:schemeClr val="tx1"/>
              </a:solidFill>
            </a:rPr>
            <a:t>eljárások</a:t>
          </a:r>
          <a:r>
            <a:rPr lang="hu-HU" sz="1500" b="1" kern="1200" dirty="0">
              <a:solidFill>
                <a:schemeClr val="tx1"/>
              </a:solidFill>
            </a:rPr>
            <a:t> </a:t>
          </a:r>
          <a:r>
            <a:rPr lang="hu-HU" sz="1500" kern="1200" dirty="0">
              <a:solidFill>
                <a:schemeClr val="tx1"/>
              </a:solidFill>
            </a:rPr>
            <a:t>(</a:t>
          </a:r>
          <a:r>
            <a:rPr lang="hu-HU" sz="1500" b="0" i="0" u="none" kern="1200" dirty="0">
              <a:solidFill>
                <a:schemeClr val="tx1"/>
              </a:solidFill>
            </a:rPr>
            <a:t>az Európai Unió Szellemi Tulajdoni Hivatala (EUIPO) és a Közösségi Növényfajta-hivatal (CPVO) ellen indított, szellemi tulajdonnal kapcsolatos keresetek)</a:t>
          </a:r>
          <a:r>
            <a:rPr lang="hu-HU" sz="1500" kern="1200" dirty="0">
              <a:solidFill>
                <a:schemeClr val="tx1"/>
              </a:solidFill>
            </a:rPr>
            <a:t>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452825" y="2407701"/>
        <a:ext cx="2765572" cy="1763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54626-F713-9348-A6C7-F860A5C46331}">
      <dsp:nvSpPr>
        <dsp:cNvPr id="0" name=""/>
        <dsp:cNvSpPr/>
      </dsp:nvSpPr>
      <dsp:spPr>
        <a:xfrm>
          <a:off x="7657" y="669981"/>
          <a:ext cx="2288855" cy="1373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Nemzeti bíróság értelmezésre, érvényességre vonatkozó kérdése</a:t>
          </a:r>
        </a:p>
      </dsp:txBody>
      <dsp:txXfrm>
        <a:off x="47880" y="710204"/>
        <a:ext cx="2208409" cy="1292867"/>
      </dsp:txXfrm>
    </dsp:sp>
    <dsp:sp modelId="{51EAE5F6-DF2A-964C-A9FC-BD5389DFEB2E}">
      <dsp:nvSpPr>
        <dsp:cNvPr id="0" name=""/>
        <dsp:cNvSpPr/>
      </dsp:nvSpPr>
      <dsp:spPr>
        <a:xfrm>
          <a:off x="2525399" y="107281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/>
        </a:p>
      </dsp:txBody>
      <dsp:txXfrm>
        <a:off x="2525399" y="1186346"/>
        <a:ext cx="339666" cy="340582"/>
      </dsp:txXfrm>
    </dsp:sp>
    <dsp:sp modelId="{906EF941-8B42-CF42-8AAA-4348DF341FFD}">
      <dsp:nvSpPr>
        <dsp:cNvPr id="0" name=""/>
        <dsp:cNvSpPr/>
      </dsp:nvSpPr>
      <dsp:spPr>
        <a:xfrm>
          <a:off x="3212056" y="669981"/>
          <a:ext cx="2288855" cy="1373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Európai Unió Bíróságának válasza</a:t>
          </a:r>
        </a:p>
      </dsp:txBody>
      <dsp:txXfrm>
        <a:off x="3252279" y="710204"/>
        <a:ext cx="2208409" cy="1292867"/>
      </dsp:txXfrm>
    </dsp:sp>
    <dsp:sp modelId="{EC06621C-633A-6348-B289-CFB194357DE2}">
      <dsp:nvSpPr>
        <dsp:cNvPr id="0" name=""/>
        <dsp:cNvSpPr/>
      </dsp:nvSpPr>
      <dsp:spPr>
        <a:xfrm>
          <a:off x="5729797" y="107281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/>
        </a:p>
      </dsp:txBody>
      <dsp:txXfrm>
        <a:off x="5729797" y="1186346"/>
        <a:ext cx="339666" cy="340582"/>
      </dsp:txXfrm>
    </dsp:sp>
    <dsp:sp modelId="{FD30A67F-4122-D94C-9898-4416192E1C1E}">
      <dsp:nvSpPr>
        <dsp:cNvPr id="0" name=""/>
        <dsp:cNvSpPr/>
      </dsp:nvSpPr>
      <dsp:spPr>
        <a:xfrm>
          <a:off x="6416454" y="669981"/>
          <a:ext cx="2288855" cy="1373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Nemzeti bíróság döntése</a:t>
          </a:r>
        </a:p>
      </dsp:txBody>
      <dsp:txXfrm>
        <a:off x="6456677" y="710204"/>
        <a:ext cx="2208409" cy="1292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5F4A-182D-8E4B-84FB-4C3BBEF70166}">
      <dsp:nvSpPr>
        <dsp:cNvPr id="0" name=""/>
        <dsp:cNvSpPr/>
      </dsp:nvSpPr>
      <dsp:spPr>
        <a:xfrm>
          <a:off x="0" y="1810"/>
          <a:ext cx="8954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F22AF-72D5-B044-ABDC-C3EB9F671577}">
      <dsp:nvSpPr>
        <dsp:cNvPr id="0" name=""/>
        <dsp:cNvSpPr/>
      </dsp:nvSpPr>
      <dsp:spPr>
        <a:xfrm>
          <a:off x="0" y="1810"/>
          <a:ext cx="8954392" cy="123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Legnagyobb jelentőségű eljárás</a:t>
          </a:r>
          <a:r>
            <a:rPr lang="hu-HU" sz="2400" kern="1200" dirty="0"/>
            <a:t>, az ügyek </a:t>
          </a:r>
          <a:r>
            <a:rPr lang="hu-HU" sz="2400" kern="1200" dirty="0" smtClean="0"/>
            <a:t>kb. </a:t>
          </a:r>
          <a:r>
            <a:rPr lang="hu-HU" sz="2400" kern="1200" dirty="0"/>
            <a:t>70-75 %-a előzetes döntéshozatali ügy;</a:t>
          </a:r>
          <a:endParaRPr lang="en-US" sz="2400" kern="1200" dirty="0"/>
        </a:p>
      </dsp:txBody>
      <dsp:txXfrm>
        <a:off x="0" y="1810"/>
        <a:ext cx="8954392" cy="1234602"/>
      </dsp:txXfrm>
    </dsp:sp>
    <dsp:sp modelId="{34372D80-7A6B-A948-9997-F6F690D2F1B1}">
      <dsp:nvSpPr>
        <dsp:cNvPr id="0" name=""/>
        <dsp:cNvSpPr/>
      </dsp:nvSpPr>
      <dsp:spPr>
        <a:xfrm>
          <a:off x="0" y="1236412"/>
          <a:ext cx="89543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0CF7-333C-F142-9413-31048A266668}">
      <dsp:nvSpPr>
        <dsp:cNvPr id="0" name=""/>
        <dsp:cNvSpPr/>
      </dsp:nvSpPr>
      <dsp:spPr>
        <a:xfrm>
          <a:off x="0" y="1236412"/>
          <a:ext cx="8954392" cy="123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Biztosítja az uniós jog koherenciáját</a:t>
          </a:r>
          <a:r>
            <a:rPr lang="hu-HU" sz="2400" kern="1200" dirty="0"/>
            <a:t>, </a:t>
          </a:r>
          <a:r>
            <a:rPr lang="hu-HU" sz="2400" b="1" kern="1200" dirty="0"/>
            <a:t>egységes értelmezését</a:t>
          </a:r>
          <a:r>
            <a:rPr lang="hu-HU" sz="2400" kern="1200" dirty="0"/>
            <a:t>: azt, hogy egy adott uniós jogi rendelkezést minden nemzeti bíróság azonosan értelmezzen;</a:t>
          </a:r>
          <a:endParaRPr lang="en-US" sz="2400" kern="1200" dirty="0"/>
        </a:p>
      </dsp:txBody>
      <dsp:txXfrm>
        <a:off x="0" y="1236412"/>
        <a:ext cx="8954392" cy="1234602"/>
      </dsp:txXfrm>
    </dsp:sp>
    <dsp:sp modelId="{B8394EAD-23E1-CC44-B12D-1137D62019B7}">
      <dsp:nvSpPr>
        <dsp:cNvPr id="0" name=""/>
        <dsp:cNvSpPr/>
      </dsp:nvSpPr>
      <dsp:spPr>
        <a:xfrm>
          <a:off x="0" y="2471015"/>
          <a:ext cx="89543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FC8BE-BE05-4540-A886-1A3EC8A855ED}">
      <dsp:nvSpPr>
        <dsp:cNvPr id="0" name=""/>
        <dsp:cNvSpPr/>
      </dsp:nvSpPr>
      <dsp:spPr>
        <a:xfrm>
          <a:off x="0" y="2471015"/>
          <a:ext cx="8954392" cy="123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Az uniós joggal kapcsolatos legfontosabb megállapításokat </a:t>
          </a:r>
          <a:r>
            <a:rPr lang="hu-HU" sz="2400" kern="1200" dirty="0"/>
            <a:t>az EUB előzetes döntéshozatali ügyekben tette pl. szupremácia, közvetlen hatály, közös piacra vonatkozó megállapítások. </a:t>
          </a:r>
          <a:endParaRPr lang="en-US" sz="2400" kern="1200" dirty="0"/>
        </a:p>
      </dsp:txBody>
      <dsp:txXfrm>
        <a:off x="0" y="2471015"/>
        <a:ext cx="8954392" cy="1234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AEF10-A94A-8B41-9206-5F8F2F1708B6}">
      <dsp:nvSpPr>
        <dsp:cNvPr id="0" name=""/>
        <dsp:cNvSpPr/>
      </dsp:nvSpPr>
      <dsp:spPr>
        <a:xfrm>
          <a:off x="44" y="9415"/>
          <a:ext cx="4222620" cy="652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/>
            <a:t>Mikor kerül sor rá?</a:t>
          </a:r>
          <a:endParaRPr lang="en-US" sz="2000" b="1" kern="1200" dirty="0"/>
        </a:p>
      </dsp:txBody>
      <dsp:txXfrm>
        <a:off x="44" y="9415"/>
        <a:ext cx="4222620" cy="652713"/>
      </dsp:txXfrm>
    </dsp:sp>
    <dsp:sp modelId="{0FC0BF2A-21D8-4548-AFE8-4388EB0F2997}">
      <dsp:nvSpPr>
        <dsp:cNvPr id="0" name=""/>
        <dsp:cNvSpPr/>
      </dsp:nvSpPr>
      <dsp:spPr>
        <a:xfrm>
          <a:off x="44" y="662128"/>
          <a:ext cx="4222620" cy="3864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/>
            <a:t>Ha a tagállami bíróság megítélése szerint az ítélet meghozatalához szükség van a kérdés eldöntésére, a nemzeti bíróság </a:t>
          </a:r>
          <a:r>
            <a:rPr lang="hu-HU" sz="1400" b="1" kern="1200" dirty="0"/>
            <a:t>kérheti </a:t>
          </a:r>
          <a:r>
            <a:rPr lang="hu-HU" sz="1400" kern="1200" dirty="0"/>
            <a:t>az EUB előzetes döntését;</a:t>
          </a:r>
          <a:endParaRPr lang="en-US" sz="1400" kern="1200" dirty="0"/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Ha a tagállam olyan bírósága előtt folyamatban levő ügyben merül fel ilyen kérdés, amelynek határozatai ellen a nemzeti jog értelmében nincs jogorvoslati lehetőség, e bíróság köteles az Európai Bírósághoz fordulni.</a:t>
          </a:r>
          <a:endParaRPr lang="en-US" sz="1400" kern="1200" dirty="0"/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De</a:t>
          </a:r>
          <a:r>
            <a:rPr lang="hu-HU" sz="1400" kern="1200" dirty="0"/>
            <a:t>: az EUB esetjoga alapján vannak </a:t>
          </a:r>
          <a:r>
            <a:rPr lang="hu-HU" sz="1400" b="1" kern="1200" dirty="0"/>
            <a:t>kivételek az utalási kötelezettség alól</a:t>
          </a:r>
          <a:r>
            <a:rPr lang="hu-HU" sz="1400" b="1" kern="1200" dirty="0" smtClean="0"/>
            <a:t>! – </a:t>
          </a:r>
          <a:r>
            <a:rPr lang="hu-HU" sz="1400" b="1" kern="1200" dirty="0" err="1" smtClean="0"/>
            <a:t>CILFIT-ügy</a:t>
          </a:r>
          <a:r>
            <a:rPr lang="hu-HU" sz="1400" b="1" kern="1200" dirty="0" smtClean="0"/>
            <a:t> </a:t>
          </a:r>
          <a:r>
            <a:rPr lang="hu-HU" sz="1200" b="1" kern="1200" dirty="0" smtClean="0"/>
            <a:t>(lásd.: </a:t>
          </a:r>
          <a:r>
            <a:rPr lang="hu-HU" sz="1200" kern="1200" dirty="0" smtClean="0">
              <a:hlinkClick xmlns:r="http://schemas.openxmlformats.org/officeDocument/2006/relationships" r:id="rId1"/>
            </a:rPr>
            <a:t>https://curia.europa.eu/arrets/TRA-DOC-HU-ARRET-C-0283-1981-200406999-05N00.html</a:t>
          </a:r>
          <a:r>
            <a:rPr lang="hu-HU" sz="1200" kern="1200" dirty="0" smtClean="0"/>
            <a:t>)</a:t>
          </a:r>
          <a:endParaRPr lang="en-US" sz="1200" kern="1200" dirty="0"/>
        </a:p>
      </dsp:txBody>
      <dsp:txXfrm>
        <a:off x="44" y="662128"/>
        <a:ext cx="4222620" cy="3864960"/>
      </dsp:txXfrm>
    </dsp:sp>
    <dsp:sp modelId="{9F435F24-4854-8B48-BC7A-C79C301AB8B0}">
      <dsp:nvSpPr>
        <dsp:cNvPr id="0" name=""/>
        <dsp:cNvSpPr/>
      </dsp:nvSpPr>
      <dsp:spPr>
        <a:xfrm>
          <a:off x="4813831" y="9415"/>
          <a:ext cx="4222620" cy="65271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Milyen rendelkezésekkel kapcsolatban kerülhet sor rá?</a:t>
          </a:r>
          <a:endParaRPr lang="en-US" sz="1800" b="1" kern="1200" dirty="0"/>
        </a:p>
      </dsp:txBody>
      <dsp:txXfrm>
        <a:off x="4813831" y="9415"/>
        <a:ext cx="4222620" cy="652713"/>
      </dsp:txXfrm>
    </dsp:sp>
    <dsp:sp modelId="{50205CE2-9367-224A-A61B-9F0C1476FD22}">
      <dsp:nvSpPr>
        <dsp:cNvPr id="0" name=""/>
        <dsp:cNvSpPr/>
      </dsp:nvSpPr>
      <dsp:spPr>
        <a:xfrm>
          <a:off x="4813831" y="662128"/>
          <a:ext cx="4222620" cy="38649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Az alapító szerződések értelmezése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err="1"/>
            <a:t>Uniós</a:t>
          </a:r>
          <a:r>
            <a:rPr lang="hu-HU" sz="1600" kern="1200" dirty="0"/>
            <a:t> jogi aktusok </a:t>
          </a:r>
          <a:r>
            <a:rPr lang="hu-HU" sz="1600" kern="1200" dirty="0" err="1"/>
            <a:t>érvényessége</a:t>
          </a:r>
          <a:r>
            <a:rPr lang="hu-HU" sz="1600" kern="1200" dirty="0"/>
            <a:t>, </a:t>
          </a:r>
          <a:r>
            <a:rPr lang="hu-HU" sz="1600" kern="1200" dirty="0" err="1"/>
            <a:t>értelmezése</a:t>
          </a:r>
          <a:r>
            <a:rPr lang="hu-HU" sz="1600" kern="1200" dirty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Az EU </a:t>
          </a:r>
          <a:r>
            <a:rPr lang="hu-HU" sz="1600" kern="1200" dirty="0" err="1"/>
            <a:t>által</a:t>
          </a:r>
          <a:r>
            <a:rPr lang="hu-HU" sz="1600" kern="1200" dirty="0"/>
            <a:t> </a:t>
          </a:r>
          <a:r>
            <a:rPr lang="hu-HU" sz="1600" kern="1200" dirty="0" err="1"/>
            <a:t>kötött</a:t>
          </a:r>
          <a:r>
            <a:rPr lang="hu-HU" sz="1600" kern="1200" dirty="0"/>
            <a:t> </a:t>
          </a:r>
          <a:r>
            <a:rPr lang="hu-HU" sz="1600" kern="1200" dirty="0" err="1"/>
            <a:t>nemzetközi</a:t>
          </a:r>
          <a:r>
            <a:rPr lang="hu-HU" sz="1600" kern="1200" dirty="0"/>
            <a:t> </a:t>
          </a:r>
          <a:r>
            <a:rPr lang="hu-HU" sz="1600" kern="1200" dirty="0" err="1"/>
            <a:t>egyezmények</a:t>
          </a:r>
          <a:r>
            <a:rPr lang="hu-HU" sz="1600" kern="1200" dirty="0"/>
            <a:t> </a:t>
          </a:r>
          <a:r>
            <a:rPr lang="hu-HU" sz="1600" kern="1200" dirty="0" err="1"/>
            <a:t>érvényessége</a:t>
          </a:r>
          <a:r>
            <a:rPr lang="hu-HU" sz="1600" kern="1200" dirty="0"/>
            <a:t>, </a:t>
          </a:r>
          <a:r>
            <a:rPr lang="hu-HU" sz="1600" kern="1200" dirty="0" err="1"/>
            <a:t>értelmezése</a:t>
          </a:r>
          <a:r>
            <a:rPr lang="hu-HU" sz="1600" kern="1200" dirty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A </a:t>
          </a:r>
          <a:r>
            <a:rPr lang="hu-HU" sz="1600" kern="1200" dirty="0" err="1"/>
            <a:t>Tanács</a:t>
          </a:r>
          <a:r>
            <a:rPr lang="hu-HU" sz="1600" kern="1200" dirty="0"/>
            <a:t> </a:t>
          </a:r>
          <a:r>
            <a:rPr lang="hu-HU" sz="1600" kern="1200" dirty="0" err="1"/>
            <a:t>által</a:t>
          </a:r>
          <a:r>
            <a:rPr lang="hu-HU" sz="1600" kern="1200" dirty="0"/>
            <a:t> </a:t>
          </a:r>
          <a:r>
            <a:rPr lang="hu-HU" sz="1600" kern="1200" dirty="0" err="1"/>
            <a:t>létrehozott</a:t>
          </a:r>
          <a:r>
            <a:rPr lang="hu-HU" sz="1600" kern="1200" dirty="0"/>
            <a:t> szervek </a:t>
          </a:r>
          <a:r>
            <a:rPr lang="hu-HU" sz="1600" kern="1200" dirty="0" err="1"/>
            <a:t>alapokmányainak</a:t>
          </a:r>
          <a:r>
            <a:rPr lang="hu-HU" sz="1600" kern="1200" dirty="0"/>
            <a:t> </a:t>
          </a:r>
          <a:r>
            <a:rPr lang="hu-HU" sz="1600" kern="1200" dirty="0" err="1"/>
            <a:t>értelmezése</a:t>
          </a:r>
          <a:r>
            <a:rPr lang="hu-HU" sz="1600" kern="1200" dirty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Általános jogelvek értelmezése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Alapjogok (Alapjogi Charta alapján) értelmezése</a:t>
          </a:r>
          <a:endParaRPr lang="en-US" sz="1600" kern="1200" dirty="0"/>
        </a:p>
      </dsp:txBody>
      <dsp:txXfrm>
        <a:off x="4813831" y="662128"/>
        <a:ext cx="4222620" cy="386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99961-F5C4-9246-A04A-42528E1E0061}">
      <dsp:nvSpPr>
        <dsp:cNvPr id="0" name=""/>
        <dsp:cNvSpPr/>
      </dsp:nvSpPr>
      <dsp:spPr>
        <a:xfrm>
          <a:off x="2605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7571-3CA2-7A4A-BEC9-CDC5DC02C22A}">
      <dsp:nvSpPr>
        <dsp:cNvPr id="0" name=""/>
        <dsp:cNvSpPr/>
      </dsp:nvSpPr>
      <dsp:spPr>
        <a:xfrm>
          <a:off x="209309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Az EUB </a:t>
          </a:r>
          <a:r>
            <a:rPr lang="hu-HU" sz="1600" b="1" kern="1200" dirty="0"/>
            <a:t>döntése kötelező </a:t>
          </a:r>
          <a:r>
            <a:rPr lang="hu-HU" sz="1600" kern="1200" dirty="0"/>
            <a:t>a nemzeti bíróság számára</a:t>
          </a:r>
          <a:endParaRPr lang="en-US" sz="1600" kern="1200" dirty="0"/>
        </a:p>
      </dsp:txBody>
      <dsp:txXfrm>
        <a:off x="243909" y="880966"/>
        <a:ext cx="1791138" cy="1112115"/>
      </dsp:txXfrm>
    </dsp:sp>
    <dsp:sp modelId="{BA0FCF29-E3C0-A649-B55A-C88214A93522}">
      <dsp:nvSpPr>
        <dsp:cNvPr id="0" name=""/>
        <dsp:cNvSpPr/>
      </dsp:nvSpPr>
      <dsp:spPr>
        <a:xfrm>
          <a:off x="2276352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2B468-C451-6446-A896-25E89050E978}">
      <dsp:nvSpPr>
        <dsp:cNvPr id="0" name=""/>
        <dsp:cNvSpPr/>
      </dsp:nvSpPr>
      <dsp:spPr>
        <a:xfrm>
          <a:off x="2483057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Az EUB értelmez, a nemzeti bíróság alkalmaz</a:t>
          </a:r>
          <a:endParaRPr lang="en-US" sz="1600" kern="1200" dirty="0"/>
        </a:p>
      </dsp:txBody>
      <dsp:txXfrm>
        <a:off x="2517657" y="880966"/>
        <a:ext cx="1791138" cy="1112115"/>
      </dsp:txXfrm>
    </dsp:sp>
    <dsp:sp modelId="{6740524F-902B-994F-99E4-08686645C248}">
      <dsp:nvSpPr>
        <dsp:cNvPr id="0" name=""/>
        <dsp:cNvSpPr/>
      </dsp:nvSpPr>
      <dsp:spPr>
        <a:xfrm>
          <a:off x="4550100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778D-7332-BA49-9559-1F1D98303A1E}">
      <dsp:nvSpPr>
        <dsp:cNvPr id="0" name=""/>
        <dsp:cNvSpPr/>
      </dsp:nvSpPr>
      <dsp:spPr>
        <a:xfrm>
          <a:off x="4756804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u="none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none" kern="1200" dirty="0" smtClean="0"/>
            <a:t>Az </a:t>
          </a:r>
          <a:r>
            <a:rPr lang="hu-HU" sz="1100" u="none" kern="1200" dirty="0"/>
            <a:t>EUB </a:t>
          </a:r>
          <a:r>
            <a:rPr lang="hu-HU" sz="1100" b="1" u="none" kern="1200" dirty="0"/>
            <a:t>nem az alapügyben hoz ítéletet</a:t>
          </a:r>
          <a:r>
            <a:rPr lang="hu-HU" sz="1100" u="none" kern="1200" dirty="0"/>
            <a:t>, csupán értelmez/érvénytelenné nyilvánít, de az </a:t>
          </a:r>
          <a:r>
            <a:rPr lang="hu-HU" sz="1100" b="1" u="none" kern="1200" dirty="0"/>
            <a:t>értelmezése a gyakorlatban eldönti az alapügyet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u="none" kern="1200" dirty="0"/>
        </a:p>
      </dsp:txBody>
      <dsp:txXfrm>
        <a:off x="4791404" y="880966"/>
        <a:ext cx="1791138" cy="1112115"/>
      </dsp:txXfrm>
    </dsp:sp>
    <dsp:sp modelId="{906421DE-4F01-DD4C-991A-4C1616812B04}">
      <dsp:nvSpPr>
        <dsp:cNvPr id="0" name=""/>
        <dsp:cNvSpPr/>
      </dsp:nvSpPr>
      <dsp:spPr>
        <a:xfrm>
          <a:off x="6823847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9F00B-33B4-C849-B142-DAFE20A56A29}">
      <dsp:nvSpPr>
        <dsp:cNvPr id="0" name=""/>
        <dsp:cNvSpPr/>
      </dsp:nvSpPr>
      <dsp:spPr>
        <a:xfrm>
          <a:off x="7030551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EUB válasza </a:t>
          </a:r>
          <a:r>
            <a:rPr lang="hu-HU" sz="1400" b="1" kern="1200" dirty="0" smtClean="0"/>
            <a:t>a </a:t>
          </a:r>
          <a:r>
            <a:rPr lang="hu-HU" sz="1400" b="1" kern="1200" dirty="0"/>
            <a:t>többi, jövőben eljáró nemzeti bíróságra is kötelező: </a:t>
          </a:r>
          <a:r>
            <a:rPr lang="hu-HU" sz="1400" b="0" i="1" kern="1200" dirty="0" err="1"/>
            <a:t>erga</a:t>
          </a:r>
          <a:r>
            <a:rPr lang="hu-HU" sz="1400" b="0" i="1" kern="1200" dirty="0"/>
            <a:t> </a:t>
          </a:r>
          <a:r>
            <a:rPr lang="hu-HU" sz="1400" b="0" i="1" kern="1200" dirty="0" err="1"/>
            <a:t>omnes</a:t>
          </a:r>
          <a:r>
            <a:rPr lang="hu-HU" sz="1400" b="0" i="1" kern="1200" dirty="0"/>
            <a:t> jelleg </a:t>
          </a:r>
          <a:r>
            <a:rPr lang="hu-HU" sz="1400" b="0" kern="1200" dirty="0"/>
            <a:t>– CLIFIT-ügy, 1982.</a:t>
          </a:r>
          <a:endParaRPr lang="en-US" sz="1400" b="0" kern="1200" dirty="0"/>
        </a:p>
      </dsp:txBody>
      <dsp:txXfrm>
        <a:off x="7065151" y="880966"/>
        <a:ext cx="1791138" cy="1112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C81BD-3BC6-CF40-8A24-A942946DAF6E}">
      <dsp:nvSpPr>
        <dsp:cNvPr id="0" name=""/>
        <dsp:cNvSpPr/>
      </dsp:nvSpPr>
      <dsp:spPr>
        <a:xfrm>
          <a:off x="-268712" y="-255276"/>
          <a:ext cx="2418410" cy="15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88AC2-9063-454E-A47A-E527ED52C136}">
      <dsp:nvSpPr>
        <dsp:cNvPr id="0" name=""/>
        <dsp:cNvSpPr/>
      </dsp:nvSpPr>
      <dsp:spPr>
        <a:xfrm>
          <a:off x="0" y="0"/>
          <a:ext cx="2418410" cy="1535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u="sng" kern="1200" dirty="0"/>
            <a:t>Tagállam vs. Tagállam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Diplomáciai okokból ritka: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pl. Magyarország kontra Szlovákia – </a:t>
          </a:r>
          <a:r>
            <a:rPr lang="hu-HU" sz="1600" i="1" kern="1200" dirty="0"/>
            <a:t>Sólyom </a:t>
          </a:r>
          <a:r>
            <a:rPr lang="hu-HU" sz="1600" i="1" kern="1200" dirty="0" smtClean="0"/>
            <a:t>ügy*</a:t>
          </a:r>
          <a:endParaRPr lang="en-US" sz="1600" i="1" kern="1200" dirty="0"/>
        </a:p>
      </dsp:txBody>
      <dsp:txXfrm>
        <a:off x="44979" y="44979"/>
        <a:ext cx="2328452" cy="1445732"/>
      </dsp:txXfrm>
    </dsp:sp>
    <dsp:sp modelId="{456E5897-9CCE-054B-A557-DD4782796C6A}">
      <dsp:nvSpPr>
        <dsp:cNvPr id="0" name=""/>
        <dsp:cNvSpPr/>
      </dsp:nvSpPr>
      <dsp:spPr>
        <a:xfrm>
          <a:off x="5911670" y="-255276"/>
          <a:ext cx="2418410" cy="15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78A67-24BC-3941-97B9-85BA9CCACFD2}">
      <dsp:nvSpPr>
        <dsp:cNvPr id="0" name=""/>
        <dsp:cNvSpPr/>
      </dsp:nvSpPr>
      <dsp:spPr>
        <a:xfrm>
          <a:off x="6180383" y="0"/>
          <a:ext cx="2418410" cy="1535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u="sng" kern="1200" dirty="0"/>
            <a:t>Bizottság vs. Tagállam </a:t>
          </a:r>
          <a:r>
            <a:rPr lang="hu-HU" sz="1600" b="0" u="none" kern="1200" dirty="0"/>
            <a:t>(ez a gyakori) </a:t>
          </a:r>
          <a:endParaRPr lang="en-US" sz="1600" b="0" u="none" kern="1200" dirty="0"/>
        </a:p>
      </dsp:txBody>
      <dsp:txXfrm>
        <a:off x="6225362" y="44979"/>
        <a:ext cx="2328452" cy="1445732"/>
      </dsp:txXfrm>
    </dsp:sp>
    <dsp:sp modelId="{75D1159E-EB28-A041-8536-2409349E5146}">
      <dsp:nvSpPr>
        <dsp:cNvPr id="0" name=""/>
        <dsp:cNvSpPr/>
      </dsp:nvSpPr>
      <dsp:spPr>
        <a:xfrm>
          <a:off x="2865343" y="124714"/>
          <a:ext cx="2418410" cy="15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6C30-2E69-8542-92D3-A7272E0335FF}">
      <dsp:nvSpPr>
        <dsp:cNvPr id="0" name=""/>
        <dsp:cNvSpPr/>
      </dsp:nvSpPr>
      <dsp:spPr>
        <a:xfrm>
          <a:off x="3134056" y="379991"/>
          <a:ext cx="2418410" cy="1535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Mikor? </a:t>
          </a:r>
          <a:endParaRPr lang="hu-HU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Ha egy tagállam a </a:t>
          </a:r>
          <a:r>
            <a:rPr lang="hu-HU" sz="1600" b="1" kern="1200" dirty="0" smtClean="0"/>
            <a:t>Szerződésekből eredő valamely kötelezettséget nem teljesítette</a:t>
          </a:r>
          <a:r>
            <a:rPr lang="hu-HU" sz="1600" kern="1200" dirty="0" smtClean="0"/>
            <a:t>.</a:t>
          </a:r>
        </a:p>
      </dsp:txBody>
      <dsp:txXfrm>
        <a:off x="3179035" y="424970"/>
        <a:ext cx="2328452" cy="1445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D68DF-C891-F543-A0E2-9046B91321F2}">
      <dsp:nvSpPr>
        <dsp:cNvPr id="0" name=""/>
        <dsp:cNvSpPr/>
      </dsp:nvSpPr>
      <dsp:spPr>
        <a:xfrm>
          <a:off x="1063" y="39338"/>
          <a:ext cx="3733217" cy="2370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8F1D0-59C0-2D41-A4B5-E70A3BE480CF}">
      <dsp:nvSpPr>
        <dsp:cNvPr id="0" name=""/>
        <dsp:cNvSpPr/>
      </dsp:nvSpPr>
      <dsp:spPr>
        <a:xfrm>
          <a:off x="415865" y="433400"/>
          <a:ext cx="3733217" cy="23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Ha a </a:t>
          </a:r>
          <a:r>
            <a:rPr lang="hu-HU" sz="1900" b="1" kern="1200" dirty="0" smtClean="0"/>
            <a:t>Bizottság megítélése </a:t>
          </a:r>
          <a:r>
            <a:rPr lang="hu-HU" sz="1900" b="1" kern="1200" dirty="0"/>
            <a:t>szerint </a:t>
          </a:r>
          <a:r>
            <a:rPr lang="hu-HU" sz="1900" kern="1200" dirty="0"/>
            <a:t>egy </a:t>
          </a:r>
          <a:r>
            <a:rPr lang="hu-HU" sz="1900" b="1" kern="1200" dirty="0" smtClean="0"/>
            <a:t>tagállam </a:t>
          </a:r>
          <a:r>
            <a:rPr lang="hu-HU" sz="1900" b="1" kern="1200" dirty="0"/>
            <a:t>a </a:t>
          </a:r>
          <a:r>
            <a:rPr lang="hu-HU" sz="1900" b="1" kern="1200" dirty="0" smtClean="0"/>
            <a:t>Szerződésekből eredő valamely Kötelezettségét nem teljesítette</a:t>
          </a:r>
          <a:r>
            <a:rPr lang="hu-HU" sz="1900" kern="1200" dirty="0" smtClean="0"/>
            <a:t>, </a:t>
          </a:r>
          <a:r>
            <a:rPr lang="hu-HU" sz="1900" kern="1200" dirty="0"/>
            <a:t>az </a:t>
          </a:r>
          <a:r>
            <a:rPr lang="hu-HU" sz="1900" kern="1200" dirty="0" smtClean="0"/>
            <a:t>ügyről </a:t>
          </a:r>
          <a:r>
            <a:rPr lang="hu-HU" sz="1900" b="1" kern="1200" dirty="0" smtClean="0"/>
            <a:t>indokolással ellátott véleményt </a:t>
          </a:r>
          <a:r>
            <a:rPr lang="hu-HU" sz="1900" b="1" kern="1200" dirty="0"/>
            <a:t>ad, </a:t>
          </a:r>
          <a:r>
            <a:rPr lang="hu-HU" sz="1900" b="0" kern="1200" dirty="0" smtClean="0"/>
            <a:t>miután az érintett államnak lehetőséget biztosított észrevételei megtételére. </a:t>
          </a:r>
          <a:endParaRPr lang="en-US" sz="1900" b="0" kern="1200" dirty="0"/>
        </a:p>
      </dsp:txBody>
      <dsp:txXfrm>
        <a:off x="485297" y="502832"/>
        <a:ext cx="3594353" cy="2231729"/>
      </dsp:txXfrm>
    </dsp:sp>
    <dsp:sp modelId="{6A276B4A-39DA-B140-8722-11043180729B}">
      <dsp:nvSpPr>
        <dsp:cNvPr id="0" name=""/>
        <dsp:cNvSpPr/>
      </dsp:nvSpPr>
      <dsp:spPr>
        <a:xfrm>
          <a:off x="4563884" y="39338"/>
          <a:ext cx="3733217" cy="2370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1CD1-14E2-5E4E-8898-7346FDDFCCAA}">
      <dsp:nvSpPr>
        <dsp:cNvPr id="0" name=""/>
        <dsp:cNvSpPr/>
      </dsp:nvSpPr>
      <dsp:spPr>
        <a:xfrm>
          <a:off x="4978686" y="433400"/>
          <a:ext cx="3733217" cy="23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Ha az érintett állam a Bizottság által meghatározott határidőn belül nem tesz eleget a véleményben foglaltaknak, </a:t>
          </a:r>
          <a:r>
            <a:rPr lang="hu-HU" sz="1900" b="1" kern="1200"/>
            <a:t>a Bizottság az Európai Unió Bíróságához fordulhat. </a:t>
          </a:r>
          <a:endParaRPr lang="en-US" sz="1900" kern="1200"/>
        </a:p>
      </dsp:txBody>
      <dsp:txXfrm>
        <a:off x="5048118" y="502832"/>
        <a:ext cx="3594353" cy="22317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FA062-C341-E24F-B66E-47CC6D49367B}">
      <dsp:nvSpPr>
        <dsp:cNvPr id="0" name=""/>
        <dsp:cNvSpPr/>
      </dsp:nvSpPr>
      <dsp:spPr>
        <a:xfrm>
          <a:off x="0" y="0"/>
          <a:ext cx="9144000" cy="87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/>
            <a:t>A tagállam jogsértése fakadhat:</a:t>
          </a:r>
          <a:endParaRPr lang="en-US" sz="2300" kern="1200"/>
        </a:p>
      </dsp:txBody>
      <dsp:txXfrm>
        <a:off x="42693" y="42693"/>
        <a:ext cx="9058614" cy="789189"/>
      </dsp:txXfrm>
    </dsp:sp>
    <dsp:sp modelId="{ECC470EB-5DFC-5943-8B0B-278AAFBC4A15}">
      <dsp:nvSpPr>
        <dsp:cNvPr id="0" name=""/>
        <dsp:cNvSpPr/>
      </dsp:nvSpPr>
      <dsp:spPr>
        <a:xfrm>
          <a:off x="0" y="883427"/>
          <a:ext cx="9144000" cy="14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elsődleges jog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má</a:t>
          </a:r>
          <a:r>
            <a:rPr lang="hu-HU" sz="1800" kern="1200" dirty="0" err="1"/>
            <a:t>sodlagos</a:t>
          </a:r>
          <a:r>
            <a:rPr lang="hu-HU" sz="1800" kern="1200" dirty="0"/>
            <a:t> jog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EU által kötött nemzetközi szerződés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általános jogelvek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EUB </a:t>
          </a:r>
          <a:r>
            <a:rPr lang="hu-HU" sz="1800" kern="1200" dirty="0" smtClean="0"/>
            <a:t>döntés megsértéséből.</a:t>
          </a:r>
          <a:endParaRPr lang="en-US" sz="1800" kern="1200" dirty="0"/>
        </a:p>
      </dsp:txBody>
      <dsp:txXfrm>
        <a:off x="0" y="883427"/>
        <a:ext cx="9144000" cy="1452105"/>
      </dsp:txXfrm>
    </dsp:sp>
    <dsp:sp modelId="{E61073C9-2C1E-6543-84C3-517EB18667D7}">
      <dsp:nvSpPr>
        <dsp:cNvPr id="0" name=""/>
        <dsp:cNvSpPr/>
      </dsp:nvSpPr>
      <dsp:spPr>
        <a:xfrm>
          <a:off x="0" y="2335532"/>
          <a:ext cx="9144000" cy="87457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A jogsértés lehet cselekvés vagy mulasztás, illetve jogi szabályozás vagy igazgatási gyakorlat;</a:t>
          </a:r>
          <a:endParaRPr lang="en-US" sz="2300" kern="1200" dirty="0"/>
        </a:p>
      </dsp:txBody>
      <dsp:txXfrm>
        <a:off x="42693" y="2378225"/>
        <a:ext cx="9058614" cy="789189"/>
      </dsp:txXfrm>
    </dsp:sp>
    <dsp:sp modelId="{3A342A31-AA77-3942-8DC6-ADF0D9595181}">
      <dsp:nvSpPr>
        <dsp:cNvPr id="0" name=""/>
        <dsp:cNvSpPr/>
      </dsp:nvSpPr>
      <dsp:spPr>
        <a:xfrm>
          <a:off x="0" y="3276347"/>
          <a:ext cx="9144000" cy="8745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/>
            <a:t>Leggyakoribb: </a:t>
          </a:r>
          <a:endParaRPr lang="en-US" sz="2300" kern="1200"/>
        </a:p>
      </dsp:txBody>
      <dsp:txXfrm>
        <a:off x="42693" y="3319040"/>
        <a:ext cx="9058614" cy="789189"/>
      </dsp:txXfrm>
    </dsp:sp>
    <dsp:sp modelId="{57B3D8D2-3920-194E-BF17-63E51089F376}">
      <dsp:nvSpPr>
        <dsp:cNvPr id="0" name=""/>
        <dsp:cNvSpPr/>
      </dsp:nvSpPr>
      <dsp:spPr>
        <a:xfrm>
          <a:off x="0" y="4150922"/>
          <a:ext cx="91440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0" kern="1200" dirty="0" err="1" smtClean="0"/>
            <a:t>Non-notifikáció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0" kern="1200" dirty="0" smtClean="0"/>
            <a:t>tartalmi hiba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0" kern="1200" dirty="0" smtClean="0"/>
            <a:t>té</a:t>
          </a:r>
          <a:r>
            <a:rPr lang="hu-HU" sz="1800" b="0" kern="1200" dirty="0" err="1" smtClean="0"/>
            <a:t>ves</a:t>
          </a:r>
          <a:r>
            <a:rPr lang="hu-HU" sz="1800" b="0" kern="1200" dirty="0" smtClean="0"/>
            <a:t> joggyakorlat</a:t>
          </a:r>
          <a:endParaRPr lang="en-US" sz="1800" b="0" kern="1200" dirty="0"/>
        </a:p>
      </dsp:txBody>
      <dsp:txXfrm>
        <a:off x="0" y="4150922"/>
        <a:ext cx="9144000" cy="88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eqvo5LrpriA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mlNoq7Kn6I4&amp;feature=youtu.b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oj/direct-access.html?locale=hu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cms/jcms/P_101083/hu/" TargetMode="External"/><Relationship Id="rId2" Type="http://schemas.openxmlformats.org/officeDocument/2006/relationships/hyperlink" Target="https://curia.europa.eu/jcms/jcms/P_78957/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uria.europa.eu/juris/recherche.jsf?oqp=&amp;for=&amp;mat=or&amp;jge=&amp;td=;ALL&amp;jur=C,T,F&amp;dates=&amp;pcs=Oor&amp;lg=&amp;pro=&amp;nat=or&amp;cit=none,C,CJ,R,2008E,,,,,,,,,,true,false,false&amp;language=hu&amp;avg=&amp;cid=264085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bIvXGa6pxvw&amp;feature=youtu.be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ORgVOYEw2Eo&amp;feature=youtu.be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folyoiratok.uni-nke.hu/document/nkeszolgaltato-uni-nke-hu/Europai_Tukor_2019_03-1_Somssich-Feher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jyIj7RH1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EJZ25mpoLE&amp;feature=youtu.b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://curia.europa.eu/juris/document/document.jsf;jsessionid=D24E578CDA9E0FB1A29FD00AB2AACD41?text=&amp;docid=128561&amp;pageIndex=0&amp;doclang=HU&amp;mode=lst&amp;dir=&amp;occ=first&amp;part=1&amp;cid=1520313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k.uni-nke.hu/document/akk-copy-uni-nke-hu/eljarasi-tipusok-az-eub-elott.original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ntk.uni-nke.hu/document/akk-copy-uni-nke-hu/eljarasi-tipusok-az-eub-elott.original.pdf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atwork/applying-eu-law/infringements-proceedings/infringement_decisions/index.cfm?lang_code=HU&amp;typeOfSearch=false&amp;active_only=0&amp;noncom=0&amp;r_dossier=&amp;decision_date_from=&amp;decision_date_to=&amp;EM=HU&amp;title=&amp;submit=Keres%C3%A9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c.europa.eu/atwork/applying-eu-law/infringements-proceedings/infringement_decisions/index.cfm?lang_code=HU&amp;typeOfSearch=false&amp;active_only=0&amp;noncom=0&amp;r_dossier=&amp;decision_date_from=&amp;decision_date_to=&amp;EM=HU&amp;title=&amp;submit=Keres%C3%A9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info/sites/info/files/report-2018-commission-staff-working-document-monitoring-application-eu-law-member-states-part3_0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uria.europa.eu/arrets/TRA-DOC-HU-ARRET-C-0025-1962-200406978-05N00.html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uria.europa.eu/jcms/upload/docs/application/pdf/2013-12/cp130160hu.pdf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youtube.com/watch?v=-9FOYAKHWnw&amp;feature=youtu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860" cy="2018655"/>
          </a:xfrm>
        </p:spPr>
        <p:txBody>
          <a:bodyPr/>
          <a:lstStyle/>
          <a:p>
            <a:r>
              <a:rPr lang="hu-HU" b="1" dirty="0" smtClean="0"/>
              <a:t>Az Európai Unió Bíróság</a:t>
            </a:r>
            <a:br>
              <a:rPr lang="hu-HU" b="1" dirty="0" smtClean="0"/>
            </a:br>
            <a:r>
              <a:rPr lang="hu-HU" b="1" dirty="0" smtClean="0"/>
              <a:t>Uniós bíráskodás és bírósági eljárások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228600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dr.  Mernyei Ákos</a:t>
            </a:r>
          </a:p>
          <a:p>
            <a:pPr algn="ctr"/>
            <a:r>
              <a:rPr lang="hu-HU" dirty="0" err="1"/>
              <a:t>akos.mernyei</a:t>
            </a:r>
            <a:r>
              <a:rPr lang="hu-HU" dirty="0"/>
              <a:t>@</a:t>
            </a:r>
            <a:r>
              <a:rPr lang="hu-HU" dirty="0" err="1"/>
              <a:t>me.gov.hu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600" b="1" dirty="0" smtClean="0"/>
              <a:t>Az Európai Unió Bírósága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Törvényszék hatásköre</a:t>
            </a:r>
            <a:endParaRPr lang="en-US" sz="3600" dirty="0"/>
          </a:p>
        </p:txBody>
      </p:sp>
      <p:graphicFrame>
        <p:nvGraphicFramePr>
          <p:cNvPr id="3" name="Tartalom helye 2">
            <a:extLst>
              <a:ext uri="{FF2B5EF4-FFF2-40B4-BE49-F238E27FC236}">
                <a16:creationId xmlns="" xmlns:a16="http://schemas.microsoft.com/office/drawing/2014/main" id="{0E3E2E0B-BA69-4B48-9306-B68087D9F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349825"/>
              </p:ext>
            </p:extLst>
          </p:nvPr>
        </p:nvGraphicFramePr>
        <p:xfrm>
          <a:off x="3923928" y="1556792"/>
          <a:ext cx="5220072" cy="483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52189" y="4711680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7"/>
              </a:rPr>
              <a:t>LINK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3572"/>
            <a:ext cx="35478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dirty="0"/>
              <a:t>Hogyan végzi munkáját az Európai Unió Bírósága</a:t>
            </a:r>
            <a:r>
              <a:rPr lang="hu-HU" sz="3200" dirty="0" smtClean="0"/>
              <a:t>?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179512" y="148478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 Bíróság </a:t>
            </a:r>
            <a:r>
              <a:rPr lang="hu-HU" sz="2000" dirty="0">
                <a:latin typeface="+mj-lt"/>
              </a:rPr>
              <a:t>az elé kerülő </a:t>
            </a:r>
            <a:r>
              <a:rPr lang="hu-HU" sz="2000" dirty="0" smtClean="0">
                <a:latin typeface="+mj-lt"/>
              </a:rPr>
              <a:t>ügyek esetében </a:t>
            </a:r>
            <a:r>
              <a:rPr lang="hu-HU" sz="2000" b="1" dirty="0">
                <a:latin typeface="+mj-lt"/>
              </a:rPr>
              <a:t>kijelöl egy bírót </a:t>
            </a:r>
            <a:r>
              <a:rPr lang="hu-HU" sz="2000" dirty="0">
                <a:latin typeface="+mj-lt"/>
              </a:rPr>
              <a:t>(ún. előadó bírót) és egy </a:t>
            </a:r>
            <a:r>
              <a:rPr lang="hu-HU" sz="2000" b="1" dirty="0">
                <a:latin typeface="+mj-lt"/>
              </a:rPr>
              <a:t>főtanácsnokot</a:t>
            </a:r>
            <a:r>
              <a:rPr lang="hu-HU" sz="2000" dirty="0">
                <a:latin typeface="+mj-lt"/>
              </a:rPr>
              <a:t>, hogy az adott ügyben eljárjon.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eljárás </a:t>
            </a:r>
            <a:r>
              <a:rPr lang="hu-HU" sz="2000" b="1" dirty="0">
                <a:latin typeface="+mj-lt"/>
              </a:rPr>
              <a:t>2 szakaszból</a:t>
            </a:r>
            <a:r>
              <a:rPr lang="hu-HU" sz="2000" dirty="0">
                <a:latin typeface="+mj-lt"/>
              </a:rPr>
              <a:t> áll</a:t>
            </a:r>
            <a:r>
              <a:rPr lang="hu-HU" sz="2000" dirty="0" smtClean="0">
                <a:latin typeface="+mj-lt"/>
              </a:rPr>
              <a:t>: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Írásbeli </a:t>
            </a:r>
            <a:r>
              <a:rPr lang="hu-HU" sz="2000" b="1" dirty="0" smtClean="0">
                <a:latin typeface="+mj-lt"/>
              </a:rPr>
              <a:t>szakasz</a:t>
            </a:r>
            <a:endParaRPr lang="hu-HU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Írásos észrevételeket</a:t>
            </a:r>
            <a:r>
              <a:rPr lang="hu-HU" sz="2000" dirty="0" smtClean="0">
                <a:latin typeface="+mj-lt"/>
              </a:rPr>
              <a:t> a </a:t>
            </a:r>
            <a:r>
              <a:rPr lang="hu-HU" sz="2000" dirty="0">
                <a:latin typeface="+mj-lt"/>
              </a:rPr>
              <a:t>tagállami hatóságok, uniós intézmények </a:t>
            </a:r>
            <a:r>
              <a:rPr lang="hu-HU" sz="2000" dirty="0" smtClean="0">
                <a:latin typeface="+mj-lt"/>
              </a:rPr>
              <a:t>vagy magánszemélyek is </a:t>
            </a:r>
            <a:r>
              <a:rPr lang="hu-HU" sz="2000" b="1" dirty="0" smtClean="0">
                <a:latin typeface="+mj-lt"/>
              </a:rPr>
              <a:t>nyújthatnak be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Bíróságnak.</a:t>
            </a: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Ezután az </a:t>
            </a:r>
            <a:r>
              <a:rPr lang="hu-HU" sz="2000" dirty="0">
                <a:latin typeface="+mj-lt"/>
              </a:rPr>
              <a:t>előadó bíró </a:t>
            </a:r>
            <a:r>
              <a:rPr lang="hu-HU" sz="2000" b="1" dirty="0">
                <a:latin typeface="+mj-lt"/>
              </a:rPr>
              <a:t>összefoglalja a beadványokat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amelyeket a </a:t>
            </a:r>
            <a:r>
              <a:rPr lang="hu-HU" sz="2000" dirty="0">
                <a:latin typeface="+mj-lt"/>
              </a:rPr>
              <a:t>Bíróság általános </a:t>
            </a:r>
            <a:r>
              <a:rPr lang="hu-HU" sz="2000" dirty="0" smtClean="0">
                <a:latin typeface="+mj-lt"/>
              </a:rPr>
              <a:t>értekezlete megvitat. </a:t>
            </a: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Bíróság </a:t>
            </a:r>
            <a:r>
              <a:rPr lang="hu-HU" sz="2000" b="1" dirty="0" smtClean="0">
                <a:latin typeface="+mj-lt"/>
              </a:rPr>
              <a:t>döntést </a:t>
            </a:r>
            <a:r>
              <a:rPr lang="hu-HU" sz="2000" b="1" dirty="0">
                <a:latin typeface="+mj-lt"/>
              </a:rPr>
              <a:t>hoz arról</a:t>
            </a:r>
            <a:r>
              <a:rPr lang="hu-HU" sz="2000" dirty="0">
                <a:latin typeface="+mj-lt"/>
              </a:rPr>
              <a:t>, hogy: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hu-HU" sz="2000" b="1" dirty="0">
                <a:latin typeface="+mj-lt"/>
              </a:rPr>
              <a:t>hány bíró foglalkozik majd az üggyel</a:t>
            </a:r>
            <a:r>
              <a:rPr lang="hu-HU" sz="2000" dirty="0">
                <a:latin typeface="+mj-lt"/>
              </a:rPr>
              <a:t>. Az ügy fontosságának és </a:t>
            </a:r>
            <a:r>
              <a:rPr lang="hu-HU" sz="2000" dirty="0" smtClean="0">
                <a:latin typeface="+mj-lt"/>
              </a:rPr>
              <a:t>összetettségétől függően a </a:t>
            </a:r>
            <a:r>
              <a:rPr lang="hu-HU" sz="2000" dirty="0">
                <a:latin typeface="+mj-lt"/>
              </a:rPr>
              <a:t>Bíróság vagy teljes ülésben, vagy a 15 bíróból álló nagytanácsban, vagy 5, illetve 3 tagú tanácsban jár el. </a:t>
            </a:r>
            <a:endParaRPr lang="hu-HU" sz="2000" dirty="0" smtClean="0">
              <a:latin typeface="+mj-lt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+mj-lt"/>
              </a:rPr>
              <a:t>szükség </a:t>
            </a:r>
            <a:r>
              <a:rPr lang="hu-HU" sz="2000" b="1" dirty="0">
                <a:latin typeface="+mj-lt"/>
              </a:rPr>
              <a:t>van-e </a:t>
            </a:r>
            <a:r>
              <a:rPr lang="hu-HU" sz="2000" b="1" dirty="0" smtClean="0">
                <a:latin typeface="+mj-lt"/>
              </a:rPr>
              <a:t>tárgyalásra</a:t>
            </a:r>
            <a:r>
              <a:rPr lang="hu-HU" sz="2000" dirty="0" smtClean="0">
                <a:latin typeface="+mj-lt"/>
              </a:rPr>
              <a:t>, vagy </a:t>
            </a:r>
            <a:r>
              <a:rPr lang="hu-HU" sz="2000" dirty="0">
                <a:latin typeface="+mj-lt"/>
              </a:rPr>
              <a:t>arra, hogy a főtanácsnok indítvány formájában ismertesse véleményét az ügyről.</a:t>
            </a:r>
          </a:p>
        </p:txBody>
      </p:sp>
    </p:spTree>
    <p:extLst>
      <p:ext uri="{BB962C8B-B14F-4D97-AF65-F5344CB8AC3E}">
        <p14:creationId xmlns:p14="http://schemas.microsoft.com/office/powerpoint/2010/main" val="869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Hogyan végzi munkáját az Európai Unió Bírósága?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107504" y="162880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+mj-lt"/>
              </a:rPr>
              <a:t>Szóbeli </a:t>
            </a:r>
            <a:r>
              <a:rPr lang="hu-HU" sz="2400" b="1" dirty="0" smtClean="0">
                <a:latin typeface="+mj-lt"/>
              </a:rPr>
              <a:t>szakasz</a:t>
            </a:r>
            <a:r>
              <a:rPr lang="hu-HU" sz="2400" dirty="0">
                <a:latin typeface="+mj-lt"/>
              </a:rPr>
              <a:t> </a:t>
            </a:r>
            <a:r>
              <a:rPr lang="hu-HU" sz="2400" dirty="0" smtClean="0">
                <a:latin typeface="+mj-lt"/>
              </a:rPr>
              <a:t>(</a:t>
            </a:r>
            <a:r>
              <a:rPr lang="hu-HU" sz="2400" b="1" dirty="0" smtClean="0">
                <a:latin typeface="+mj-lt"/>
              </a:rPr>
              <a:t>nyilvános tárgyalás):</a:t>
            </a:r>
            <a:endParaRPr lang="hu-HU" sz="2400" dirty="0">
              <a:latin typeface="+mj-lt"/>
            </a:endParaRPr>
          </a:p>
          <a:p>
            <a:pPr marL="444500" lvl="1" indent="-4445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felek ügyvédei </a:t>
            </a:r>
            <a:r>
              <a:rPr lang="hu-HU" sz="2400" dirty="0" smtClean="0">
                <a:latin typeface="+mj-lt"/>
              </a:rPr>
              <a:t>a főtanácsnok és a bírák előtt előadják </a:t>
            </a:r>
            <a:r>
              <a:rPr lang="hu-HU" sz="2400" dirty="0">
                <a:latin typeface="+mj-lt"/>
              </a:rPr>
              <a:t>az </a:t>
            </a:r>
            <a:r>
              <a:rPr lang="hu-HU" sz="2400" b="1" dirty="0">
                <a:latin typeface="+mj-lt"/>
              </a:rPr>
              <a:t>üggyel kapcsolatos </a:t>
            </a:r>
            <a:r>
              <a:rPr lang="hu-HU" sz="2400" b="1" dirty="0" smtClean="0">
                <a:latin typeface="+mj-lt"/>
              </a:rPr>
              <a:t>álláspontjukat</a:t>
            </a:r>
            <a:r>
              <a:rPr lang="hu-HU" sz="2400" dirty="0" smtClean="0">
                <a:latin typeface="+mj-lt"/>
              </a:rPr>
              <a:t>, akik ezt követően </a:t>
            </a:r>
            <a:r>
              <a:rPr lang="hu-HU" sz="2400" dirty="0">
                <a:latin typeface="+mj-lt"/>
              </a:rPr>
              <a:t>kérdéseket tehetnek fel nekik.</a:t>
            </a:r>
          </a:p>
          <a:p>
            <a:pPr marL="444500" lvl="1" indent="-4445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Amennyiben az ügy </a:t>
            </a:r>
            <a:r>
              <a:rPr lang="hu-HU" sz="2400" dirty="0">
                <a:latin typeface="+mj-lt"/>
              </a:rPr>
              <a:t>elbírálásához szükség van a főtanácsnok indítványára, akkor néhány héttel a nyilvános tárgyalás után sor kerül az </a:t>
            </a:r>
            <a:r>
              <a:rPr lang="hu-HU" sz="2400" b="1" dirty="0">
                <a:latin typeface="+mj-lt"/>
              </a:rPr>
              <a:t>indítvány ismertetésére</a:t>
            </a:r>
            <a:r>
              <a:rPr lang="hu-HU" sz="2400" dirty="0">
                <a:latin typeface="+mj-lt"/>
              </a:rPr>
              <a:t>.</a:t>
            </a:r>
          </a:p>
          <a:p>
            <a:pPr marL="444500" lvl="1" indent="-4445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Ez után a </a:t>
            </a:r>
            <a:r>
              <a:rPr lang="hu-HU" sz="2400" b="1" dirty="0">
                <a:latin typeface="+mj-lt"/>
              </a:rPr>
              <a:t>bírák </a:t>
            </a:r>
            <a:r>
              <a:rPr lang="hu-HU" sz="2400" b="1" dirty="0" smtClean="0">
                <a:latin typeface="+mj-lt"/>
              </a:rPr>
              <a:t>megvitatják az </a:t>
            </a:r>
            <a:r>
              <a:rPr lang="hu-HU" sz="2400" b="1" dirty="0">
                <a:latin typeface="+mj-lt"/>
              </a:rPr>
              <a:t>ügyet</a:t>
            </a:r>
            <a:r>
              <a:rPr lang="hu-HU" sz="2400" dirty="0">
                <a:latin typeface="+mj-lt"/>
              </a:rPr>
              <a:t>, és </a:t>
            </a:r>
            <a:r>
              <a:rPr lang="hu-HU" sz="2400" b="1" dirty="0">
                <a:latin typeface="+mj-lt"/>
              </a:rPr>
              <a:t>ítéletet hoznak</a:t>
            </a:r>
            <a:r>
              <a:rPr lang="hu-HU" sz="2400" dirty="0">
                <a:latin typeface="+mj-lt"/>
              </a:rPr>
              <a:t>.</a:t>
            </a:r>
          </a:p>
          <a:p>
            <a:pPr algn="just"/>
            <a:endParaRPr lang="hu-HU" sz="2400" dirty="0" smtClean="0">
              <a:latin typeface="+mj-lt"/>
            </a:endParaRPr>
          </a:p>
          <a:p>
            <a:pPr algn="just"/>
            <a:r>
              <a:rPr lang="hu-HU" sz="2400" dirty="0" smtClean="0">
                <a:latin typeface="+mj-lt"/>
              </a:rPr>
              <a:t>A</a:t>
            </a:r>
            <a:r>
              <a:rPr lang="hu-HU" sz="2400" dirty="0">
                <a:latin typeface="+mj-lt"/>
              </a:rPr>
              <a:t> </a:t>
            </a:r>
            <a:r>
              <a:rPr lang="hu-HU" sz="2400" b="1" dirty="0">
                <a:latin typeface="+mj-lt"/>
              </a:rPr>
              <a:t>Törvényszék előtt lefolytatott eljárások</a:t>
            </a:r>
            <a:r>
              <a:rPr lang="hu-HU" sz="2400" dirty="0">
                <a:latin typeface="+mj-lt"/>
              </a:rPr>
              <a:t> hasonlóan folynak le, azzal a különbséggel, hogy az ügyek legnagyobb részét </a:t>
            </a:r>
            <a:r>
              <a:rPr lang="hu-HU" sz="2400" b="1" dirty="0">
                <a:latin typeface="+mj-lt"/>
              </a:rPr>
              <a:t>3 bíróból álló tanács tárgyalja</a:t>
            </a:r>
            <a:r>
              <a:rPr lang="hu-HU" sz="2400" dirty="0">
                <a:latin typeface="+mj-lt"/>
              </a:rPr>
              <a:t>, és az eljárásban </a:t>
            </a:r>
            <a:r>
              <a:rPr lang="hu-HU" sz="2400" b="1" dirty="0">
                <a:latin typeface="+mj-lt"/>
              </a:rPr>
              <a:t>nem vesznek részt főtanácsnokok</a:t>
            </a:r>
            <a:r>
              <a:rPr lang="hu-HU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Hogyan végzi munkáját az Európai Unió Bírósága?</a:t>
            </a:r>
            <a:endParaRPr lang="en-US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26369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2"/>
              </a:rPr>
              <a:t>LINK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07818"/>
            <a:ext cx="6408712" cy="36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7772400" cy="1008112"/>
          </a:xfrm>
        </p:spPr>
        <p:txBody>
          <a:bodyPr/>
          <a:lstStyle/>
          <a:p>
            <a:r>
              <a:rPr lang="hu-HU" sz="3200" dirty="0"/>
              <a:t>Az eljárás megindítása és az írásbeli </a:t>
            </a:r>
            <a:r>
              <a:rPr lang="hu-HU" sz="3200" dirty="0" smtClean="0"/>
              <a:t>szakasz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179512" y="1412776"/>
            <a:ext cx="8848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+mj-lt"/>
              </a:rPr>
              <a:t>Az előzetes döntéshozatali eljárás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+mj-lt"/>
              </a:rPr>
              <a:t>A tagállami bíróság kérdéseket terjeszt </a:t>
            </a:r>
            <a:r>
              <a:rPr lang="hu-HU" dirty="0" smtClean="0">
                <a:latin typeface="+mj-lt"/>
              </a:rPr>
              <a:t>elő az </a:t>
            </a:r>
            <a:r>
              <a:rPr lang="hu-HU" dirty="0">
                <a:latin typeface="+mj-lt"/>
              </a:rPr>
              <a:t>uniós jog értelmezésére vagy érvényességére </a:t>
            </a:r>
            <a:r>
              <a:rPr lang="hu-HU" dirty="0" smtClean="0">
                <a:latin typeface="+mj-lt"/>
              </a:rPr>
              <a:t>vonatkozóan.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fordítószolgálat </a:t>
            </a:r>
            <a:r>
              <a:rPr lang="hu-HU" dirty="0">
                <a:latin typeface="+mj-lt"/>
              </a:rPr>
              <a:t>az Unió </a:t>
            </a:r>
            <a:r>
              <a:rPr lang="hu-HU" b="1" dirty="0" smtClean="0">
                <a:latin typeface="+mj-lt"/>
              </a:rPr>
              <a:t>hivatalos nyelveire lefordítja </a:t>
            </a:r>
            <a:r>
              <a:rPr lang="hu-HU" dirty="0">
                <a:latin typeface="+mj-lt"/>
              </a:rPr>
              <a:t>a kérelmet, </a:t>
            </a:r>
            <a:r>
              <a:rPr lang="hu-HU" dirty="0" smtClean="0">
                <a:latin typeface="+mj-lt"/>
              </a:rPr>
              <a:t>amelyet a </a:t>
            </a:r>
            <a:r>
              <a:rPr lang="hu-HU" b="1" dirty="0">
                <a:latin typeface="+mj-lt"/>
              </a:rPr>
              <a:t>hivatalvezető </a:t>
            </a:r>
            <a:r>
              <a:rPr lang="hu-HU" b="1" dirty="0" smtClean="0">
                <a:latin typeface="+mj-lt"/>
              </a:rPr>
              <a:t>kézbesít </a:t>
            </a:r>
            <a:r>
              <a:rPr lang="hu-HU" dirty="0" smtClean="0">
                <a:latin typeface="+mj-lt"/>
              </a:rPr>
              <a:t>a részt </a:t>
            </a:r>
            <a:r>
              <a:rPr lang="hu-HU" dirty="0">
                <a:latin typeface="+mj-lt"/>
              </a:rPr>
              <a:t>vevő feleknek,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tagállamoknak és az Unió intézményeinek.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hivatalvezető a </a:t>
            </a:r>
            <a:r>
              <a:rPr lang="hu-HU" b="1" dirty="0">
                <a:latin typeface="+mj-lt"/>
              </a:rPr>
              <a:t>Hivatalos Lapban közleményt </a:t>
            </a:r>
            <a:r>
              <a:rPr lang="hu-HU" dirty="0">
                <a:latin typeface="+mj-lt"/>
              </a:rPr>
              <a:t>tesz </a:t>
            </a:r>
            <a:r>
              <a:rPr lang="hu-HU" dirty="0" smtClean="0">
                <a:latin typeface="+mj-lt"/>
              </a:rPr>
              <a:t>közzé. A felek, </a:t>
            </a:r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tagállamok </a:t>
            </a:r>
            <a:r>
              <a:rPr lang="hu-HU" dirty="0">
                <a:latin typeface="+mj-lt"/>
              </a:rPr>
              <a:t>és az </a:t>
            </a:r>
            <a:r>
              <a:rPr lang="hu-HU" dirty="0" smtClean="0">
                <a:latin typeface="+mj-lt"/>
              </a:rPr>
              <a:t>intézmények írásbeli </a:t>
            </a:r>
            <a:r>
              <a:rPr lang="hu-HU" dirty="0">
                <a:latin typeface="+mj-lt"/>
              </a:rPr>
              <a:t>észrevételeiket a </a:t>
            </a:r>
            <a:r>
              <a:rPr lang="hu-HU" b="1" dirty="0">
                <a:latin typeface="+mj-lt"/>
              </a:rPr>
              <a:t>Bíróság elé </a:t>
            </a:r>
            <a:r>
              <a:rPr lang="hu-HU" b="1" dirty="0" smtClean="0">
                <a:latin typeface="+mj-lt"/>
              </a:rPr>
              <a:t>terjeszthetik, melyre 2 hónap áll rendelkezésre.</a:t>
            </a:r>
            <a:endParaRPr lang="hu-HU" dirty="0" smtClean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Közvetlen kereset alapján indult eljárások és fellebbezések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Csak a Hivatalhoz címzett </a:t>
            </a:r>
            <a:r>
              <a:rPr lang="hu-HU" b="1" dirty="0">
                <a:latin typeface="+mj-lt"/>
              </a:rPr>
              <a:t>írásbeli keresetlevéllel </a:t>
            </a:r>
            <a:r>
              <a:rPr lang="hu-HU" dirty="0">
                <a:latin typeface="+mj-lt"/>
              </a:rPr>
              <a:t>lehet a Bírósághoz fordulni.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hivatalvezető a kérelem jogalapjának és a felperesi kereseti kérelmet megjelölve, </a:t>
            </a:r>
            <a:r>
              <a:rPr lang="hu-HU" dirty="0">
                <a:latin typeface="+mj-lt"/>
              </a:rPr>
              <a:t>a </a:t>
            </a:r>
            <a:r>
              <a:rPr lang="hu-HU" b="1" dirty="0">
                <a:latin typeface="+mj-lt"/>
              </a:rPr>
              <a:t>keresetet közzéteszi </a:t>
            </a:r>
            <a:r>
              <a:rPr lang="hu-HU" dirty="0">
                <a:latin typeface="+mj-lt"/>
              </a:rPr>
              <a:t>az </a:t>
            </a:r>
            <a:r>
              <a:rPr lang="hu-HU" dirty="0">
                <a:latin typeface="+mj-lt"/>
                <a:hlinkClick r:id="rId2"/>
              </a:rPr>
              <a:t>Európai Unió Hivatalos </a:t>
            </a:r>
            <a:r>
              <a:rPr lang="hu-HU" dirty="0" smtClean="0">
                <a:latin typeface="+mj-lt"/>
                <a:hlinkClick r:id="rId2"/>
              </a:rPr>
              <a:t>Lapjában</a:t>
            </a:r>
            <a:r>
              <a:rPr lang="hu-HU" dirty="0" smtClean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keresetet kézbesítik a többi félnek</a:t>
            </a:r>
            <a:r>
              <a:rPr lang="hu-HU" dirty="0">
                <a:latin typeface="+mj-lt"/>
              </a:rPr>
              <a:t>, </a:t>
            </a:r>
            <a:r>
              <a:rPr lang="hu-HU" dirty="0" smtClean="0">
                <a:latin typeface="+mj-lt"/>
              </a:rPr>
              <a:t>akik ellenkérelmet vagy válaszbeadványt terjeszthetnek elő a kézbesítéstől számított két hónapon belül.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fenti két keresettípus </a:t>
            </a:r>
            <a:r>
              <a:rPr lang="hu-HU" dirty="0">
                <a:latin typeface="+mj-lt"/>
              </a:rPr>
              <a:t>esetén a Bíróság elnöke egy előadó bírót, az első főtanácsnok pedig egy főtanácsnokot jelöl </a:t>
            </a:r>
            <a:r>
              <a:rPr lang="hu-HU" dirty="0" smtClean="0">
                <a:latin typeface="+mj-lt"/>
              </a:rPr>
              <a:t>ki arra, hogy figyelemmel </a:t>
            </a:r>
            <a:r>
              <a:rPr lang="hu-HU" dirty="0">
                <a:latin typeface="+mj-lt"/>
              </a:rPr>
              <a:t>kísérjék az ügy lefolytatását.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3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7772400" cy="1008112"/>
          </a:xfrm>
        </p:spPr>
        <p:txBody>
          <a:bodyPr/>
          <a:lstStyle/>
          <a:p>
            <a:r>
              <a:rPr lang="hu-HU" sz="3200" dirty="0" smtClean="0"/>
              <a:t>Szóbeli szakasz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188020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latin typeface="+mj-lt"/>
              </a:rPr>
              <a:t>Előkészítő intézkedések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</a:t>
            </a:r>
            <a:r>
              <a:rPr lang="hu-HU" dirty="0" smtClean="0">
                <a:latin typeface="+mj-lt"/>
              </a:rPr>
              <a:t>z </a:t>
            </a:r>
            <a:r>
              <a:rPr lang="hu-HU" dirty="0">
                <a:latin typeface="+mj-lt"/>
              </a:rPr>
              <a:t>írásbeli szakasz </a:t>
            </a:r>
            <a:r>
              <a:rPr lang="hu-HU" dirty="0" smtClean="0">
                <a:latin typeface="+mj-lt"/>
              </a:rPr>
              <a:t>lezárása után a </a:t>
            </a:r>
            <a:r>
              <a:rPr lang="hu-HU" dirty="0">
                <a:latin typeface="+mj-lt"/>
              </a:rPr>
              <a:t>felek három héten belül nyilatkozhatnak arról, hogy </a:t>
            </a:r>
            <a:r>
              <a:rPr lang="hu-HU" b="1" dirty="0">
                <a:latin typeface="+mj-lt"/>
              </a:rPr>
              <a:t>kérik-e tárgyalás </a:t>
            </a:r>
            <a:r>
              <a:rPr lang="hu-HU" b="1" dirty="0" smtClean="0">
                <a:latin typeface="+mj-lt"/>
              </a:rPr>
              <a:t>megtartását</a:t>
            </a:r>
            <a:r>
              <a:rPr lang="hu-HU" dirty="0">
                <a:latin typeface="+mj-lt"/>
              </a:rPr>
              <a:t>, és ha igen, miért.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Bíróság határoz </a:t>
            </a:r>
            <a:r>
              <a:rPr lang="hu-HU" dirty="0">
                <a:latin typeface="+mj-lt"/>
              </a:rPr>
              <a:t>arról, hogy </a:t>
            </a:r>
            <a:r>
              <a:rPr lang="hu-HU" b="1" dirty="0">
                <a:latin typeface="+mj-lt"/>
              </a:rPr>
              <a:t>szükséges-e </a:t>
            </a:r>
            <a:r>
              <a:rPr lang="hu-HU" b="1" dirty="0" smtClean="0">
                <a:latin typeface="+mj-lt"/>
              </a:rPr>
              <a:t>bizonyítás felvétel</a:t>
            </a:r>
            <a:r>
              <a:rPr lang="hu-HU" dirty="0">
                <a:latin typeface="+mj-lt"/>
              </a:rPr>
              <a:t>, hogy az ügyet melyik ítélkező testület elé utalják, valamint hogy szükséges-e nyilvános tárgyalást tartani, amelynek határnapját az elnök tűzi ki.</a:t>
            </a:r>
          </a:p>
          <a:p>
            <a:pPr algn="just"/>
            <a:r>
              <a:rPr lang="hu-HU" b="1" dirty="0">
                <a:latin typeface="+mj-lt"/>
              </a:rPr>
              <a:t>A nyilvános tárgyalás és a főtanácsnok indítványa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Ha a Bíróság úgy dönt, hogy </a:t>
            </a:r>
            <a:r>
              <a:rPr lang="hu-HU" b="1" dirty="0">
                <a:latin typeface="+mj-lt"/>
              </a:rPr>
              <a:t>tárgyalást tart</a:t>
            </a:r>
            <a:r>
              <a:rPr lang="hu-HU" dirty="0">
                <a:latin typeface="+mj-lt"/>
              </a:rPr>
              <a:t>, az ügyet </a:t>
            </a:r>
            <a:r>
              <a:rPr lang="hu-HU" dirty="0" smtClean="0">
                <a:latin typeface="+mj-lt"/>
              </a:rPr>
              <a:t>nyilvános </a:t>
            </a:r>
            <a:r>
              <a:rPr lang="hu-HU" dirty="0">
                <a:latin typeface="+mj-lt"/>
              </a:rPr>
              <a:t>tárgyaláson, az ítélkező testület és a főtanácsnok előtt folytatják le.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bírák és a </a:t>
            </a:r>
            <a:r>
              <a:rPr lang="hu-HU" b="1" dirty="0">
                <a:latin typeface="+mj-lt"/>
              </a:rPr>
              <a:t>főtanácsnok </a:t>
            </a:r>
            <a:r>
              <a:rPr lang="hu-HU" b="1" dirty="0" smtClean="0">
                <a:latin typeface="+mj-lt"/>
              </a:rPr>
              <a:t>kérdéseket </a:t>
            </a:r>
            <a:r>
              <a:rPr lang="hu-HU" b="1" dirty="0">
                <a:latin typeface="+mj-lt"/>
              </a:rPr>
              <a:t>tehetnek fel a </a:t>
            </a:r>
            <a:r>
              <a:rPr lang="hu-HU" b="1" dirty="0" smtClean="0">
                <a:latin typeface="+mj-lt"/>
              </a:rPr>
              <a:t>feleknek</a:t>
            </a:r>
            <a:r>
              <a:rPr lang="hu-HU" dirty="0" smtClean="0">
                <a:latin typeface="+mj-lt"/>
              </a:rPr>
              <a:t>, majd néhány </a:t>
            </a:r>
            <a:r>
              <a:rPr lang="hu-HU" dirty="0">
                <a:latin typeface="+mj-lt"/>
              </a:rPr>
              <a:t>héttel </a:t>
            </a:r>
            <a:r>
              <a:rPr lang="hu-HU" dirty="0" smtClean="0">
                <a:latin typeface="+mj-lt"/>
              </a:rPr>
              <a:t>később, nyilvános tárgyaláson, </a:t>
            </a:r>
            <a:r>
              <a:rPr lang="hu-HU" dirty="0">
                <a:latin typeface="+mj-lt"/>
              </a:rPr>
              <a:t>a </a:t>
            </a:r>
            <a:r>
              <a:rPr lang="hu-HU" b="1" dirty="0">
                <a:latin typeface="+mj-lt"/>
              </a:rPr>
              <a:t>főtanácsnok ismerteti indítványát a Bíróság </a:t>
            </a:r>
            <a:r>
              <a:rPr lang="hu-HU" b="1" dirty="0" smtClean="0">
                <a:latin typeface="+mj-lt"/>
              </a:rPr>
              <a:t>előtt</a:t>
            </a:r>
            <a:r>
              <a:rPr lang="hu-HU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tárgyalás során a főtanácsnok </a:t>
            </a:r>
            <a:r>
              <a:rPr lang="hu-HU" dirty="0">
                <a:latin typeface="+mj-lt"/>
              </a:rPr>
              <a:t>részletesen </a:t>
            </a:r>
            <a:r>
              <a:rPr lang="hu-HU" b="1" dirty="0">
                <a:latin typeface="+mj-lt"/>
              </a:rPr>
              <a:t>elemzi a </a:t>
            </a:r>
            <a:r>
              <a:rPr lang="hu-HU" b="1" dirty="0" smtClean="0">
                <a:latin typeface="+mj-lt"/>
              </a:rPr>
              <a:t>jogvitát</a:t>
            </a:r>
            <a:r>
              <a:rPr lang="hu-HU" dirty="0" smtClean="0">
                <a:latin typeface="+mj-lt"/>
              </a:rPr>
              <a:t>, majd a </a:t>
            </a:r>
            <a:r>
              <a:rPr lang="hu-HU" dirty="0">
                <a:latin typeface="+mj-lt"/>
              </a:rPr>
              <a:t>Bíróság elé terjeszti </a:t>
            </a:r>
            <a:r>
              <a:rPr lang="hu-HU" b="1" dirty="0">
                <a:latin typeface="+mj-lt"/>
              </a:rPr>
              <a:t>válaszjavaslatát</a:t>
            </a:r>
            <a:r>
              <a:rPr lang="hu-HU" dirty="0">
                <a:latin typeface="+mj-lt"/>
              </a:rPr>
              <a:t>, amely </a:t>
            </a:r>
            <a:r>
              <a:rPr lang="hu-HU" dirty="0" smtClean="0">
                <a:latin typeface="+mj-lt"/>
              </a:rPr>
              <a:t>álláspontja szerint a felmerült probléma eldöntésére alkalmas.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Ezzel </a:t>
            </a:r>
            <a:r>
              <a:rPr lang="hu-HU" dirty="0">
                <a:latin typeface="+mj-lt"/>
              </a:rPr>
              <a:t>az eljárás </a:t>
            </a:r>
            <a:r>
              <a:rPr lang="hu-HU" b="1" dirty="0">
                <a:latin typeface="+mj-lt"/>
              </a:rPr>
              <a:t>szóbeli szakasza lezárul</a:t>
            </a:r>
            <a:r>
              <a:rPr lang="hu-HU" dirty="0">
                <a:latin typeface="+mj-lt"/>
              </a:rPr>
              <a:t>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Ha </a:t>
            </a:r>
            <a:r>
              <a:rPr lang="hu-HU" dirty="0">
                <a:latin typeface="+mj-lt"/>
              </a:rPr>
              <a:t>a Bíróság úgy ítéli meg, hogy az </a:t>
            </a:r>
            <a:r>
              <a:rPr lang="hu-HU" b="1" dirty="0">
                <a:latin typeface="+mj-lt"/>
              </a:rPr>
              <a:t>ügy semmilyen új jogkérdést nem vet fel</a:t>
            </a:r>
            <a:r>
              <a:rPr lang="hu-HU" dirty="0">
                <a:latin typeface="+mj-lt"/>
              </a:rPr>
              <a:t>, a főtanácsnok meghallgatását követően </a:t>
            </a:r>
            <a:r>
              <a:rPr lang="hu-HU" dirty="0" smtClean="0">
                <a:latin typeface="+mj-lt"/>
              </a:rPr>
              <a:t>határozhat úgy, hogy a </a:t>
            </a:r>
            <a:r>
              <a:rPr lang="hu-HU" dirty="0">
                <a:latin typeface="+mj-lt"/>
              </a:rPr>
              <a:t>főtanácsnok indítványa nélkül </a:t>
            </a:r>
            <a:r>
              <a:rPr lang="hu-HU" dirty="0" smtClean="0">
                <a:latin typeface="+mj-lt"/>
              </a:rPr>
              <a:t>kerül sor az </a:t>
            </a:r>
            <a:r>
              <a:rPr lang="hu-HU" dirty="0">
                <a:latin typeface="+mj-lt"/>
              </a:rPr>
              <a:t>ügy </a:t>
            </a:r>
            <a:r>
              <a:rPr lang="hu-HU" dirty="0" smtClean="0">
                <a:latin typeface="+mj-lt"/>
              </a:rPr>
              <a:t>elbírálására.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5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Ítéletek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323528" y="1556792"/>
            <a:ext cx="8691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</a:t>
            </a:r>
            <a:r>
              <a:rPr lang="hu-HU" sz="2200" dirty="0">
                <a:latin typeface="+mj-lt"/>
              </a:rPr>
              <a:t>bírák </a:t>
            </a:r>
            <a:r>
              <a:rPr lang="hu-HU" sz="2200" b="1" dirty="0">
                <a:latin typeface="+mj-lt"/>
              </a:rPr>
              <a:t>az előadó bíró által készített ítélettervezet alapján határoznak</a:t>
            </a:r>
            <a:r>
              <a:rPr lang="hu-HU" sz="2200" dirty="0">
                <a:latin typeface="+mj-lt"/>
              </a:rPr>
              <a:t>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adott tanács bármelyik bírája javasolhat módosításokat.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</a:t>
            </a:r>
            <a:r>
              <a:rPr lang="hu-HU" sz="2200" dirty="0">
                <a:latin typeface="+mj-lt"/>
              </a:rPr>
              <a:t>Bíróság </a:t>
            </a:r>
            <a:r>
              <a:rPr lang="hu-HU" sz="2200" b="1" dirty="0">
                <a:latin typeface="+mj-lt"/>
              </a:rPr>
              <a:t>egyszerű többséggel </a:t>
            </a:r>
            <a:r>
              <a:rPr lang="hu-HU" sz="2200" b="1" dirty="0" smtClean="0">
                <a:latin typeface="+mj-lt"/>
              </a:rPr>
              <a:t>határoz</a:t>
            </a:r>
            <a:r>
              <a:rPr lang="hu-HU" sz="2200" dirty="0" smtClean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Csak azok a bírák írják alá az </a:t>
            </a:r>
            <a:r>
              <a:rPr lang="hu-HU" sz="2200" b="1" dirty="0" smtClean="0">
                <a:latin typeface="+mj-lt"/>
              </a:rPr>
              <a:t>ítéletet</a:t>
            </a:r>
            <a:r>
              <a:rPr lang="hu-HU" sz="2200" dirty="0" smtClean="0">
                <a:latin typeface="+mj-lt"/>
              </a:rPr>
              <a:t>, akik a szóbeli tanácskozáson részt vettek.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ítéleteket </a:t>
            </a:r>
            <a:r>
              <a:rPr lang="hu-HU" sz="2200" b="1" dirty="0">
                <a:latin typeface="+mj-lt"/>
              </a:rPr>
              <a:t>nyilvános ülésen hirdetik ki</a:t>
            </a:r>
            <a:r>
              <a:rPr lang="hu-HU" sz="2200" dirty="0">
                <a:latin typeface="+mj-lt"/>
              </a:rPr>
              <a:t>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ítéleteket és a főtanácsnoki indítványokat a kihirdetés, </a:t>
            </a:r>
            <a:r>
              <a:rPr lang="hu-HU" sz="2200" dirty="0" smtClean="0">
                <a:latin typeface="+mj-lt"/>
              </a:rPr>
              <a:t>vagy az </a:t>
            </a:r>
            <a:r>
              <a:rPr lang="hu-HU" sz="2200" dirty="0">
                <a:latin typeface="+mj-lt"/>
              </a:rPr>
              <a:t>ismertetés napjától </a:t>
            </a:r>
            <a:r>
              <a:rPr lang="hu-HU" sz="2200" dirty="0" smtClean="0">
                <a:latin typeface="+mj-lt"/>
              </a:rPr>
              <a:t>a </a:t>
            </a:r>
            <a:r>
              <a:rPr lang="hu-HU" sz="2200" dirty="0">
                <a:latin typeface="+mj-lt"/>
              </a:rPr>
              <a:t>CURIA </a:t>
            </a:r>
            <a:r>
              <a:rPr lang="hu-HU" sz="2200" dirty="0" smtClean="0">
                <a:latin typeface="+mj-lt"/>
              </a:rPr>
              <a:t>honlapon elérhető.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Később </a:t>
            </a:r>
            <a:r>
              <a:rPr lang="hu-HU" sz="2200" dirty="0">
                <a:latin typeface="+mj-lt"/>
              </a:rPr>
              <a:t>ezeket legtöbb esetben közzéteszik a </a:t>
            </a:r>
            <a:r>
              <a:rPr lang="hu-HU" sz="2200" b="1" dirty="0">
                <a:latin typeface="+mj-lt"/>
              </a:rPr>
              <a:t>Határozatok Tárában</a:t>
            </a:r>
            <a:r>
              <a:rPr lang="hu-HU" sz="2200" b="1" dirty="0" smtClean="0">
                <a:latin typeface="+mj-lt"/>
              </a:rPr>
              <a:t>.</a:t>
            </a:r>
            <a:endParaRPr lang="hu-HU" sz="2200" b="1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2752" y="5157192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hasznos linkek: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hlinkClick r:id="rId2"/>
              </a:rPr>
              <a:t>E-Curia</a:t>
            </a:r>
            <a:r>
              <a:rPr lang="hu-HU" dirty="0" smtClean="0">
                <a:hlinkClick r:id="rId2"/>
              </a:rPr>
              <a:t> bemutatása</a:t>
            </a:r>
            <a:endParaRPr lang="hu-HU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3"/>
              </a:rPr>
              <a:t>Határozatok Tárának bemutatás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4"/>
              </a:rPr>
              <a:t>Határozatok Tára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5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A különleges eljárások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251520" y="167903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Egyszerűsített </a:t>
            </a:r>
            <a:r>
              <a:rPr lang="hu-HU" sz="2000" b="1" dirty="0">
                <a:latin typeface="+mj-lt"/>
              </a:rPr>
              <a:t>eljárás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Ha az </a:t>
            </a:r>
            <a:r>
              <a:rPr lang="hu-HU" sz="2000" dirty="0">
                <a:latin typeface="+mj-lt"/>
              </a:rPr>
              <a:t>előzetes döntéshozatalra előterjesztett kérdés </a:t>
            </a:r>
            <a:r>
              <a:rPr lang="hu-HU" sz="2000" b="1" dirty="0">
                <a:latin typeface="+mj-lt"/>
              </a:rPr>
              <a:t>azonos </a:t>
            </a:r>
            <a:r>
              <a:rPr lang="hu-HU" sz="2000" b="1" dirty="0" smtClean="0">
                <a:latin typeface="+mj-lt"/>
              </a:rPr>
              <a:t>egy olyan </a:t>
            </a:r>
            <a:r>
              <a:rPr lang="hu-HU" sz="2000" b="1" dirty="0">
                <a:latin typeface="+mj-lt"/>
              </a:rPr>
              <a:t>kérdéssel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amellyel kapcsolatban </a:t>
            </a:r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Bíróság már korábban határozatot hozott</a:t>
            </a:r>
            <a:r>
              <a:rPr lang="hu-HU" sz="2000" dirty="0">
                <a:latin typeface="+mj-lt"/>
              </a:rPr>
              <a:t>, vagy ha a kérdésre adandó válasz egyértelműen </a:t>
            </a:r>
            <a:r>
              <a:rPr lang="hu-HU" sz="2000" b="1" dirty="0">
                <a:latin typeface="+mj-lt"/>
              </a:rPr>
              <a:t>levezethető az ítélkezési gyakorlatból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Bíróság </a:t>
            </a:r>
            <a:r>
              <a:rPr lang="hu-HU" sz="2000" dirty="0" smtClean="0">
                <a:latin typeface="+mj-lt"/>
              </a:rPr>
              <a:t> indokolt </a:t>
            </a:r>
            <a:r>
              <a:rPr lang="hu-HU" sz="2000" dirty="0">
                <a:latin typeface="+mj-lt"/>
              </a:rPr>
              <a:t>végzéssel határozhat, amelyben utal a korábbi ítéletre vagy </a:t>
            </a:r>
            <a:r>
              <a:rPr lang="hu-HU" sz="2000" dirty="0" smtClean="0">
                <a:latin typeface="+mj-lt"/>
              </a:rPr>
              <a:t>az ítélkezési </a:t>
            </a:r>
            <a:r>
              <a:rPr lang="hu-HU" sz="2000" dirty="0">
                <a:latin typeface="+mj-lt"/>
              </a:rPr>
              <a:t>gyakorlatra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 gyorsított eljárás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ügy rendkívüli sürgőssége esetén </a:t>
            </a:r>
            <a:r>
              <a:rPr lang="hu-HU" sz="2000" dirty="0">
                <a:latin typeface="+mj-lt"/>
              </a:rPr>
              <a:t>a Bíróság a lehető leggyorsabban, ezen ügyeknek feltétlen elsőbbséget biztosítva </a:t>
            </a:r>
            <a:r>
              <a:rPr lang="hu-HU" sz="2000" dirty="0" smtClean="0">
                <a:latin typeface="+mj-lt"/>
              </a:rPr>
              <a:t>határoz.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egyik fél által benyújtott kérelemre a </a:t>
            </a:r>
            <a:r>
              <a:rPr lang="hu-HU" sz="2000" b="1" dirty="0">
                <a:latin typeface="+mj-lt"/>
              </a:rPr>
              <a:t>Bíróság </a:t>
            </a:r>
            <a:r>
              <a:rPr lang="hu-HU" sz="2000" b="1" dirty="0" smtClean="0">
                <a:latin typeface="+mj-lt"/>
              </a:rPr>
              <a:t>elnöke határoz </a:t>
            </a:r>
            <a:r>
              <a:rPr lang="hu-HU" sz="2000" b="1" dirty="0">
                <a:latin typeface="+mj-lt"/>
              </a:rPr>
              <a:t>arról</a:t>
            </a:r>
            <a:r>
              <a:rPr lang="hu-HU" sz="2000" dirty="0">
                <a:latin typeface="+mj-lt"/>
              </a:rPr>
              <a:t>, hogy az ügy </a:t>
            </a:r>
            <a:r>
              <a:rPr lang="hu-HU" sz="2000" b="1" dirty="0">
                <a:latin typeface="+mj-lt"/>
              </a:rPr>
              <a:t>rendkívüli </a:t>
            </a:r>
            <a:r>
              <a:rPr lang="hu-HU" sz="2000" b="1" dirty="0" smtClean="0">
                <a:latin typeface="+mj-lt"/>
              </a:rPr>
              <a:t>sürgőssége </a:t>
            </a:r>
            <a:r>
              <a:rPr lang="hu-HU" sz="2000" dirty="0" smtClean="0">
                <a:latin typeface="+mj-lt"/>
              </a:rPr>
              <a:t>miatt </a:t>
            </a:r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gyorsított eljárás </a:t>
            </a:r>
            <a:r>
              <a:rPr lang="hu-HU" sz="2000" dirty="0" smtClean="0">
                <a:latin typeface="+mj-lt"/>
              </a:rPr>
              <a:t>indokolt-e.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előzetes döntéshozatali eljárás esetében </a:t>
            </a:r>
            <a:r>
              <a:rPr lang="hu-HU" sz="2000" dirty="0">
                <a:latin typeface="+mj-lt"/>
              </a:rPr>
              <a:t>is alkalmazható gyorsított </a:t>
            </a:r>
            <a:r>
              <a:rPr lang="hu-HU" sz="2000" dirty="0" smtClean="0">
                <a:latin typeface="+mj-lt"/>
              </a:rPr>
              <a:t>eljárás. Ebben az esetben a nemzeti </a:t>
            </a:r>
            <a:r>
              <a:rPr lang="hu-HU" sz="2000" dirty="0">
                <a:latin typeface="+mj-lt"/>
              </a:rPr>
              <a:t>bíróság kérheti a gyorsított eljárást</a:t>
            </a:r>
            <a:r>
              <a:rPr lang="hu-HU" sz="2000" dirty="0" smtClean="0">
                <a:latin typeface="+mj-lt"/>
              </a:rPr>
              <a:t>, úgy hogy kérelmében kifejti a rendkívüli </a:t>
            </a:r>
            <a:r>
              <a:rPr lang="hu-HU" sz="2000" dirty="0">
                <a:latin typeface="+mj-lt"/>
              </a:rPr>
              <a:t>sürgősségét megalapozó </a:t>
            </a:r>
            <a:r>
              <a:rPr lang="hu-HU" sz="2000" dirty="0" smtClean="0">
                <a:latin typeface="+mj-lt"/>
              </a:rPr>
              <a:t>körülményeket is.</a:t>
            </a:r>
          </a:p>
          <a:p>
            <a:endParaRPr lang="hu-H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0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A különleges eljárások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323528" y="1679034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A sürgősségi előzetes döntéshozatali eljárás (PPU)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Ez az eljárás </a:t>
            </a:r>
            <a:r>
              <a:rPr lang="hu-HU" dirty="0">
                <a:latin typeface="+mj-lt"/>
              </a:rPr>
              <a:t>lehetővé teszi a Bíróság számára, hogy </a:t>
            </a:r>
            <a:r>
              <a:rPr lang="hu-HU" b="1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szabadság, a biztonság és a jog érvényesülésén alapuló térségre vonatkozó legérzékenyebb kérdéseket </a:t>
            </a:r>
            <a:r>
              <a:rPr lang="hu-HU" dirty="0">
                <a:latin typeface="+mj-lt"/>
              </a:rPr>
              <a:t>(polgári és büntetőügyekben folytatott rendőrségi és igazságügyi együttműködés, valamint a vízumok, a menekültügy, a bevándorlás és a személyek szabad mozgására vonatkozó egyéb politikák</a:t>
            </a:r>
            <a:r>
              <a:rPr lang="hu-HU" dirty="0" smtClean="0">
                <a:latin typeface="+mj-lt"/>
              </a:rPr>
              <a:t>) </a:t>
            </a:r>
            <a:r>
              <a:rPr lang="hu-HU" b="1" dirty="0">
                <a:latin typeface="+mj-lt"/>
              </a:rPr>
              <a:t>lényegesen rövidebb idő alatt bírálja el</a:t>
            </a:r>
            <a:r>
              <a:rPr lang="hu-HU" dirty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sürgősségi előzetes döntéshozatali eljárásban elbírált ügyeket külön e célból kijelölt </a:t>
            </a:r>
            <a:r>
              <a:rPr lang="hu-HU" b="1" dirty="0">
                <a:latin typeface="+mj-lt"/>
              </a:rPr>
              <a:t>öt bíróból álló tanács elé utalják</a:t>
            </a:r>
            <a:r>
              <a:rPr lang="hu-HU" dirty="0">
                <a:latin typeface="+mj-lt"/>
              </a:rPr>
              <a:t>, és az </a:t>
            </a:r>
            <a:r>
              <a:rPr lang="hu-HU" b="1" dirty="0">
                <a:latin typeface="+mj-lt"/>
              </a:rPr>
              <a:t>írásbeli szakasz </a:t>
            </a:r>
            <a:r>
              <a:rPr lang="hu-HU" b="1" dirty="0" smtClean="0">
                <a:latin typeface="+mj-lt"/>
              </a:rPr>
              <a:t>főként </a:t>
            </a:r>
            <a:r>
              <a:rPr lang="hu-HU" b="1" dirty="0">
                <a:latin typeface="+mj-lt"/>
              </a:rPr>
              <a:t>elektronikus </a:t>
            </a:r>
            <a:r>
              <a:rPr lang="hu-HU" dirty="0">
                <a:latin typeface="+mj-lt"/>
              </a:rPr>
              <a:t>úton folyik, és </a:t>
            </a:r>
            <a:r>
              <a:rPr lang="hu-HU" dirty="0" smtClean="0">
                <a:latin typeface="+mj-lt"/>
              </a:rPr>
              <a:t>korlátozott az írásbeli észrevételt tehető felek száma, valamint annak hossza is.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Az ideiglenes intézkedés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 ideiglenes intézkedés célja a valamely intézmény által hozott, keresettel megtámadott </a:t>
            </a:r>
            <a:r>
              <a:rPr lang="hu-HU" b="1" dirty="0">
                <a:latin typeface="+mj-lt"/>
              </a:rPr>
              <a:t>jogi aktus végrehajtásának felfüggesztése</a:t>
            </a:r>
            <a:r>
              <a:rPr lang="hu-HU" dirty="0">
                <a:latin typeface="+mj-lt"/>
              </a:rPr>
              <a:t>, vagy a felet fenyegető súlyos és helyrehozhatatlan sérelem bekövetkezésének elhárításához szükséges más </a:t>
            </a:r>
            <a:r>
              <a:rPr lang="hu-HU" b="1" dirty="0">
                <a:latin typeface="+mj-lt"/>
              </a:rPr>
              <a:t>ideiglenes intézkedés meghozatala</a:t>
            </a:r>
            <a:r>
              <a:rPr lang="hu-H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5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Az eljárás költségei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395536" y="20608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Bíróság előtti eljárás </a:t>
            </a:r>
            <a:r>
              <a:rPr lang="hu-HU" sz="2400" b="1" dirty="0">
                <a:latin typeface="+mj-lt"/>
              </a:rPr>
              <a:t>ingyenes</a:t>
            </a:r>
            <a:r>
              <a:rPr lang="hu-HU" sz="2400" dirty="0">
                <a:latin typeface="+mj-lt"/>
              </a:rPr>
              <a:t>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nemzeti bíróság előtt eljárásra jogosult ügyvéd </a:t>
            </a:r>
            <a:r>
              <a:rPr lang="hu-HU" sz="2400" b="1" dirty="0" smtClean="0">
                <a:latin typeface="+mj-lt"/>
              </a:rPr>
              <a:t>költségeit</a:t>
            </a:r>
            <a:r>
              <a:rPr lang="hu-HU" sz="2400" dirty="0" smtClean="0">
                <a:latin typeface="+mj-lt"/>
              </a:rPr>
              <a:t>, akit a felek bíznak meg képviseletük ellátásával, nem </a:t>
            </a:r>
            <a:r>
              <a:rPr lang="hu-HU" sz="2400" dirty="0">
                <a:latin typeface="+mj-lt"/>
              </a:rPr>
              <a:t>a </a:t>
            </a:r>
            <a:r>
              <a:rPr lang="hu-HU" sz="2400" dirty="0" smtClean="0">
                <a:latin typeface="+mj-lt"/>
              </a:rPr>
              <a:t>Bíróság, </a:t>
            </a:r>
            <a:r>
              <a:rPr lang="hu-HU" sz="2400" dirty="0">
                <a:latin typeface="+mj-lt"/>
              </a:rPr>
              <a:t>hanem </a:t>
            </a:r>
            <a:r>
              <a:rPr lang="hu-HU" sz="2400" b="1" dirty="0">
                <a:latin typeface="+mj-lt"/>
              </a:rPr>
              <a:t>a </a:t>
            </a:r>
            <a:r>
              <a:rPr lang="hu-HU" sz="2400" b="1" dirty="0" smtClean="0">
                <a:latin typeface="+mj-lt"/>
              </a:rPr>
              <a:t>felek fizetik</a:t>
            </a:r>
            <a:r>
              <a:rPr lang="hu-HU" sz="2400" dirty="0" smtClean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Azonban </a:t>
            </a:r>
            <a:r>
              <a:rPr lang="hu-HU" sz="2400" dirty="0">
                <a:latin typeface="+mj-lt"/>
              </a:rPr>
              <a:t>ha a fél </a:t>
            </a:r>
            <a:r>
              <a:rPr lang="hu-HU" sz="2400" dirty="0" smtClean="0">
                <a:latin typeface="+mj-lt"/>
              </a:rPr>
              <a:t>nem tudja megfizetni az eljárás </a:t>
            </a:r>
            <a:r>
              <a:rPr lang="hu-HU" sz="2400" dirty="0">
                <a:latin typeface="+mj-lt"/>
              </a:rPr>
              <a:t>költségeit, akkor ügyvédi képviselet nélkül is kérhet költségmentességet.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Utóbbi esetében a </a:t>
            </a:r>
            <a:r>
              <a:rPr lang="hu-HU" sz="2400" dirty="0">
                <a:latin typeface="+mj-lt"/>
              </a:rPr>
              <a:t>kérelemhez csatolni kell a </a:t>
            </a:r>
            <a:r>
              <a:rPr lang="hu-HU" sz="2400" b="1" dirty="0">
                <a:latin typeface="+mj-lt"/>
              </a:rPr>
              <a:t>költségmentesség szükségességének igazolásához szükséges </a:t>
            </a:r>
            <a:r>
              <a:rPr lang="hu-HU" sz="2400" b="1" dirty="0" smtClean="0">
                <a:latin typeface="+mj-lt"/>
              </a:rPr>
              <a:t>iratokat</a:t>
            </a:r>
            <a:r>
              <a:rPr lang="hu-HU" sz="2400" dirty="0" smtClean="0">
                <a:latin typeface="+mj-lt"/>
              </a:rPr>
              <a:t>.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3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72808" cy="1254001"/>
          </a:xfrm>
        </p:spPr>
        <p:txBody>
          <a:bodyPr/>
          <a:lstStyle/>
          <a:p>
            <a:pPr lvl="0"/>
            <a:r>
              <a:rPr lang="hu-HU" b="1" dirty="0" smtClean="0"/>
              <a:t>Az Európai Unió Bírósága</a:t>
            </a:r>
            <a:endParaRPr lang="en-US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6285"/>
            <a:ext cx="7380312" cy="38843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99592" y="5579948"/>
            <a:ext cx="267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Forrás: </a:t>
            </a:r>
            <a:r>
              <a:rPr lang="hu-HU" sz="1600" dirty="0"/>
              <a:t>https://</a:t>
            </a:r>
            <a:r>
              <a:rPr lang="hu-HU" sz="1600" dirty="0" smtClean="0"/>
              <a:t>www.eipa.eu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76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N</a:t>
            </a:r>
            <a:r>
              <a:rPr lang="hu-HU" sz="3200" dirty="0" smtClean="0"/>
              <a:t>yelvhasználat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251520" y="1340768"/>
            <a:ext cx="5530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+mj-lt"/>
              </a:rPr>
              <a:t>Az uniós bíróságok előtt indított minden egyes eljárás esetében </a:t>
            </a:r>
            <a:r>
              <a:rPr lang="hu-HU" dirty="0" smtClean="0">
                <a:latin typeface="+mj-lt"/>
              </a:rPr>
              <a:t>az eljárás </a:t>
            </a:r>
            <a:r>
              <a:rPr lang="hu-HU" dirty="0">
                <a:latin typeface="+mj-lt"/>
              </a:rPr>
              <a:t>nyelve a </a:t>
            </a:r>
            <a:r>
              <a:rPr lang="hu-HU" b="1" dirty="0">
                <a:latin typeface="+mj-lt"/>
              </a:rPr>
              <a:t>huszonnégy hivatalos nyelv egyike</a:t>
            </a:r>
            <a:r>
              <a:rPr lang="hu-HU" dirty="0">
                <a:latin typeface="+mj-lt"/>
              </a:rPr>
              <a:t>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Amennyiben a </a:t>
            </a:r>
            <a:r>
              <a:rPr lang="hu-HU" b="1" dirty="0" smtClean="0">
                <a:latin typeface="+mj-lt"/>
              </a:rPr>
              <a:t>nemzeti bíróság előzetes </a:t>
            </a:r>
            <a:r>
              <a:rPr lang="hu-HU" b="1" dirty="0">
                <a:latin typeface="+mj-lt"/>
              </a:rPr>
              <a:t>döntéshozatali </a:t>
            </a:r>
            <a:r>
              <a:rPr lang="hu-HU" b="1" dirty="0" smtClean="0">
                <a:latin typeface="+mj-lt"/>
              </a:rPr>
              <a:t>eljárásban fordul a Bírósághoz </a:t>
            </a:r>
            <a:r>
              <a:rPr lang="hu-HU" dirty="0">
                <a:latin typeface="+mj-lt"/>
              </a:rPr>
              <a:t>az eljárás nyelve </a:t>
            </a:r>
            <a:r>
              <a:rPr lang="hu-HU" dirty="0" smtClean="0">
                <a:latin typeface="+mj-lt"/>
              </a:rPr>
              <a:t>a nemzeti </a:t>
            </a:r>
            <a:r>
              <a:rPr lang="hu-HU" dirty="0">
                <a:latin typeface="+mj-lt"/>
              </a:rPr>
              <a:t>bíróság által használt nyelv.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Közvetlen </a:t>
            </a:r>
            <a:r>
              <a:rPr lang="hu-HU" b="1" dirty="0">
                <a:latin typeface="+mj-lt"/>
              </a:rPr>
              <a:t>keresetek esetén </a:t>
            </a:r>
            <a:r>
              <a:rPr lang="hu-HU" dirty="0">
                <a:latin typeface="+mj-lt"/>
              </a:rPr>
              <a:t>a felperes választhatja meg az eljárás nyelvét.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Ha az alperes </a:t>
            </a:r>
            <a:r>
              <a:rPr lang="hu-HU" b="1" dirty="0">
                <a:latin typeface="+mj-lt"/>
              </a:rPr>
              <a:t>valamely tagállam</a:t>
            </a:r>
            <a:r>
              <a:rPr lang="hu-HU" dirty="0">
                <a:latin typeface="+mj-lt"/>
              </a:rPr>
              <a:t>, akkor az eljárás nyelve ennek a </a:t>
            </a:r>
            <a:r>
              <a:rPr lang="hu-HU" b="1" dirty="0">
                <a:latin typeface="+mj-lt"/>
              </a:rPr>
              <a:t>tagállamnak a hivatalos nyelve</a:t>
            </a:r>
            <a:r>
              <a:rPr lang="hu-HU" dirty="0">
                <a:latin typeface="+mj-lt"/>
              </a:rPr>
              <a:t>, illetve több hivatalos nyelv esetén ezek egyike.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eljárás nyelvének meghatározását követően ezt a nyelvet kell használni </a:t>
            </a:r>
            <a:r>
              <a:rPr lang="hu-HU" b="1" dirty="0">
                <a:latin typeface="+mj-lt"/>
              </a:rPr>
              <a:t>az egész eljárás </a:t>
            </a:r>
            <a:r>
              <a:rPr lang="hu-HU" b="1" dirty="0" smtClean="0">
                <a:latin typeface="+mj-lt"/>
              </a:rPr>
              <a:t>alatt</a:t>
            </a:r>
            <a:r>
              <a:rPr lang="hu-HU" dirty="0" smtClean="0">
                <a:latin typeface="+mj-lt"/>
              </a:rPr>
              <a:t>. </a:t>
            </a: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Bíróságnak a tanácskozáshoz egy </a:t>
            </a:r>
            <a:r>
              <a:rPr lang="hu-HU" b="1" dirty="0">
                <a:latin typeface="+mj-lt"/>
              </a:rPr>
              <a:t>közös nyelvre van </a:t>
            </a:r>
            <a:r>
              <a:rPr lang="hu-HU" b="1" dirty="0" smtClean="0">
                <a:latin typeface="+mj-lt"/>
              </a:rPr>
              <a:t>szüksége</a:t>
            </a:r>
            <a:r>
              <a:rPr lang="hu-HU" dirty="0" smtClean="0">
                <a:latin typeface="+mj-lt"/>
              </a:rPr>
              <a:t>, amely hagyományosan </a:t>
            </a:r>
            <a:r>
              <a:rPr lang="hu-HU" b="1" dirty="0">
                <a:latin typeface="+mj-lt"/>
              </a:rPr>
              <a:t>a francia</a:t>
            </a:r>
            <a:r>
              <a:rPr lang="hu-HU" dirty="0">
                <a:latin typeface="+mj-lt"/>
              </a:rPr>
              <a:t>. Tehát a felek által az eljárás nyelvén előterjesztett valamennyi beadványt lefordítják franciára egy belső munkadosszié létrehozása érdekében. 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4168" y="41490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2"/>
              </a:rPr>
              <a:t>LINK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76" y="2238762"/>
            <a:ext cx="3163843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N</a:t>
            </a:r>
            <a:r>
              <a:rPr lang="hu-HU" sz="3200" dirty="0" smtClean="0"/>
              <a:t>yelvhasználat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102072" y="1844824"/>
            <a:ext cx="52565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szóbeli szakasz során a Tolmácsolási Igazgatóság feladata</a:t>
            </a:r>
            <a:r>
              <a:rPr lang="hu-HU" sz="2400" dirty="0">
                <a:latin typeface="+mj-lt"/>
              </a:rPr>
              <a:t> a </a:t>
            </a:r>
            <a:r>
              <a:rPr lang="hu-HU" sz="2400" b="1" dirty="0">
                <a:latin typeface="+mj-lt"/>
              </a:rPr>
              <a:t>felek és a bírák között kommunikáció biztosítása</a:t>
            </a:r>
            <a:r>
              <a:rPr lang="hu-HU" sz="2400" dirty="0">
                <a:latin typeface="+mj-lt"/>
              </a:rPr>
              <a:t>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Az </a:t>
            </a:r>
            <a:r>
              <a:rPr lang="hu-HU" sz="2400" dirty="0">
                <a:latin typeface="+mj-lt"/>
              </a:rPr>
              <a:t>uniós bíróságok előtti tárgyalások során valamennyi </a:t>
            </a:r>
            <a:r>
              <a:rPr lang="hu-HU" sz="2400" dirty="0" smtClean="0">
                <a:latin typeface="+mj-lt"/>
              </a:rPr>
              <a:t>nyelven </a:t>
            </a:r>
            <a:r>
              <a:rPr lang="hu-HU" sz="2400" dirty="0">
                <a:latin typeface="+mj-lt"/>
              </a:rPr>
              <a:t>biztosítják a </a:t>
            </a:r>
            <a:r>
              <a:rPr lang="hu-HU" sz="2400" b="1" dirty="0">
                <a:latin typeface="+mj-lt"/>
              </a:rPr>
              <a:t>szinkrontolmácsolást</a:t>
            </a:r>
            <a:r>
              <a:rPr lang="hu-HU" sz="24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tolmácsolás célja a szóbeli kommunikáció.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tolmács feladata </a:t>
            </a:r>
            <a:r>
              <a:rPr lang="hu-HU" sz="2400" dirty="0">
                <a:latin typeface="+mj-lt"/>
              </a:rPr>
              <a:t>az előadó üzenetének azonos időben történő </a:t>
            </a:r>
            <a:r>
              <a:rPr lang="hu-HU" sz="2400" b="1" dirty="0">
                <a:latin typeface="+mj-lt"/>
              </a:rPr>
              <a:t>hű közvetítése egy másik nyelven</a:t>
            </a:r>
            <a:r>
              <a:rPr lang="hu-HU" sz="2400" dirty="0">
                <a:latin typeface="+mj-lt"/>
              </a:rPr>
              <a:t>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24128" y="46531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2"/>
              </a:rPr>
              <a:t>LINK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7" y="2276872"/>
            <a:ext cx="3411669" cy="19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Az Európai Unió Bírósága előtt indítható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7632848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Főbb eljárás típusok</a:t>
            </a:r>
            <a:endParaRPr lang="hu-HU" sz="2000" b="1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Tagállam ellen indítható eljárások (Bizottság - tagállam, </a:t>
            </a:r>
            <a:r>
              <a:rPr lang="hu-HU" sz="2000" dirty="0" err="1" smtClean="0">
                <a:solidFill>
                  <a:srgbClr val="000000"/>
                </a:solidFill>
              </a:rPr>
              <a:t>tagállam</a:t>
            </a:r>
            <a:r>
              <a:rPr lang="hu-HU" sz="2000" dirty="0" smtClean="0">
                <a:solidFill>
                  <a:srgbClr val="000000"/>
                </a:solidFill>
              </a:rPr>
              <a:t> - </a:t>
            </a:r>
            <a:r>
              <a:rPr lang="hu-HU" sz="2000" dirty="0" err="1" smtClean="0">
                <a:solidFill>
                  <a:srgbClr val="000000"/>
                </a:solidFill>
              </a:rPr>
              <a:t>tagállam</a:t>
            </a:r>
            <a:r>
              <a:rPr lang="hu-HU" sz="2000" dirty="0" smtClean="0">
                <a:solidFill>
                  <a:srgbClr val="000000"/>
                </a:solidFill>
              </a:rPr>
              <a:t>): </a:t>
            </a:r>
            <a:r>
              <a:rPr lang="hu-HU" sz="2000" b="1" dirty="0" smtClean="0">
                <a:solidFill>
                  <a:srgbClr val="000000"/>
                </a:solidFill>
              </a:rPr>
              <a:t>kötelezettségszegési eljárások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Uniós jogszabályok bírói felülvizsgálata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Előzetes döntéshozatali eljárások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Kártérítés érvényesítése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Nemzetközi szerződések megkötésének véleményezése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Egyéb külön megállapodás, kikötés, speciális joghatóság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b="1" dirty="0"/>
              <a:t>Előzetes döntéshozatali eljárások</a:t>
            </a:r>
            <a:endParaRPr lang="en-US" sz="32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54720" y="1628800"/>
            <a:ext cx="8208912" cy="472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Az EU tagállamai alapításkor megállapodtak, hogy a közösségi jogon alapuló igények érvényesítésére </a:t>
            </a:r>
            <a:r>
              <a:rPr lang="hu-HU" sz="2400" b="1" dirty="0" smtClean="0">
                <a:solidFill>
                  <a:srgbClr val="000000"/>
                </a:solidFill>
              </a:rPr>
              <a:t>nem hoznak létre egy, a tagállamoktól független bírósági szervezetrendszert</a:t>
            </a:r>
            <a:r>
              <a:rPr lang="hu-HU" sz="2400" dirty="0" smtClean="0">
                <a:solidFill>
                  <a:srgbClr val="000000"/>
                </a:solidFill>
              </a:rPr>
              <a:t>, hanem az ilyen követeléseket a nemzeti bíróságok előtt kell érvényesíteni.</a:t>
            </a:r>
          </a:p>
          <a:p>
            <a:pPr algn="just"/>
            <a:r>
              <a:rPr lang="hu-HU" sz="2400" b="1" dirty="0" smtClean="0">
                <a:solidFill>
                  <a:srgbClr val="000000"/>
                </a:solidFill>
              </a:rPr>
              <a:t>Az előzetes döntéshozatali eljárás célja</a:t>
            </a:r>
            <a:r>
              <a:rPr lang="hu-HU" sz="2400" dirty="0" smtClean="0">
                <a:solidFill>
                  <a:srgbClr val="000000"/>
                </a:solidFill>
              </a:rPr>
              <a:t>, hogy az uniós jogot minden </a:t>
            </a:r>
            <a:r>
              <a:rPr lang="hu-HU" sz="2400" b="1" dirty="0" smtClean="0">
                <a:solidFill>
                  <a:srgbClr val="000000"/>
                </a:solidFill>
              </a:rPr>
              <a:t>tagállam bírósága egységesen értelmezze és alkalmazza.</a:t>
            </a:r>
            <a:endParaRPr lang="hu-HU" sz="2400" dirty="0" smtClean="0">
              <a:solidFill>
                <a:srgbClr val="000000"/>
              </a:solidFill>
            </a:endParaRPr>
          </a:p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Abban az esetben, ha a nemzeti bíróságok előtti jogvitákban </a:t>
            </a:r>
            <a:r>
              <a:rPr lang="hu-HU" sz="2400" b="1" dirty="0" smtClean="0">
                <a:solidFill>
                  <a:srgbClr val="000000"/>
                </a:solidFill>
              </a:rPr>
              <a:t>belső jog és a közvetlen hatályú uniós jog összevetése merül fel</a:t>
            </a:r>
            <a:r>
              <a:rPr lang="hu-HU" sz="2400" dirty="0" smtClean="0">
                <a:solidFill>
                  <a:srgbClr val="000000"/>
                </a:solidFill>
              </a:rPr>
              <a:t>, és így az uniós jogszabály értelmezés válik vitássá, az adott tagállami bíróság az </a:t>
            </a:r>
            <a:r>
              <a:rPr lang="hu-HU" sz="2400" b="1" dirty="0" smtClean="0">
                <a:solidFill>
                  <a:srgbClr val="000000"/>
                </a:solidFill>
              </a:rPr>
              <a:t>Európai Unió Bíróságához fordulhat előzetes döntésért</a:t>
            </a:r>
            <a:r>
              <a:rPr lang="hu-HU" sz="2400" dirty="0" smtClean="0">
                <a:solidFill>
                  <a:srgbClr val="000000"/>
                </a:solidFill>
              </a:rPr>
              <a:t>.</a:t>
            </a:r>
            <a:endParaRPr lang="hu-H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b="1" dirty="0"/>
              <a:t>Előzetes döntéshozatali </a:t>
            </a:r>
            <a:r>
              <a:rPr lang="hu-HU" sz="3200" b="1" dirty="0" smtClean="0"/>
              <a:t>eljárások</a:t>
            </a:r>
            <a:br>
              <a:rPr lang="hu-HU" sz="3200" b="1" dirty="0" smtClean="0"/>
            </a:br>
            <a:r>
              <a:rPr lang="hu-HU" sz="3200" b="1" dirty="0" smtClean="0"/>
              <a:t> EUMSZ </a:t>
            </a:r>
            <a:r>
              <a:rPr lang="hu-HU" sz="3200" b="1" dirty="0"/>
              <a:t>267. cikk</a:t>
            </a:r>
            <a:endParaRPr lang="en-US" sz="32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628800"/>
            <a:ext cx="8676456" cy="26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A nemzeti bíróság </a:t>
            </a:r>
            <a:r>
              <a:rPr lang="hu-HU" sz="2000" dirty="0" smtClean="0">
                <a:solidFill>
                  <a:srgbClr val="000000"/>
                </a:solidFill>
              </a:rPr>
              <a:t>az uniós joggal kapcsolatban </a:t>
            </a:r>
            <a:r>
              <a:rPr lang="hu-HU" sz="2000" b="1" dirty="0" smtClean="0">
                <a:solidFill>
                  <a:srgbClr val="000000"/>
                </a:solidFill>
              </a:rPr>
              <a:t>értelmezési kérdést </a:t>
            </a:r>
            <a:r>
              <a:rPr lang="hu-HU" sz="2000" dirty="0" smtClean="0">
                <a:solidFill>
                  <a:srgbClr val="000000"/>
                </a:solidFill>
              </a:rPr>
              <a:t>vagy az </a:t>
            </a:r>
            <a:r>
              <a:rPr lang="hu-HU" sz="2000" b="1" dirty="0" smtClean="0">
                <a:solidFill>
                  <a:srgbClr val="000000"/>
                </a:solidFill>
              </a:rPr>
              <a:t>uniós jog érvényesítésére </a:t>
            </a:r>
            <a:r>
              <a:rPr lang="hu-HU" sz="2000" dirty="0" smtClean="0">
                <a:solidFill>
                  <a:srgbClr val="000000"/>
                </a:solidFill>
              </a:rPr>
              <a:t>vonatkozó kérdést utalhatnak az Európai Bírósághoz.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Az eljárás a kérdés megválaszolásáig a </a:t>
            </a:r>
            <a:r>
              <a:rPr lang="hu-HU" sz="2000" b="1" dirty="0" smtClean="0">
                <a:solidFill>
                  <a:srgbClr val="000000"/>
                </a:solidFill>
              </a:rPr>
              <a:t>nemzeti bíróság által felfüggeszthető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  <a:endParaRPr lang="hu-HU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Az Európai Unió Bíróság </a:t>
            </a:r>
            <a:r>
              <a:rPr lang="hu-HU" sz="2000" b="1" dirty="0" smtClean="0">
                <a:solidFill>
                  <a:srgbClr val="000000"/>
                </a:solidFill>
              </a:rPr>
              <a:t>megválaszolja a kérdést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A nemzeti bíróság ennek alapján </a:t>
            </a:r>
            <a:r>
              <a:rPr lang="hu-HU" sz="2000" b="1" dirty="0" smtClean="0">
                <a:solidFill>
                  <a:srgbClr val="000000"/>
                </a:solidFill>
              </a:rPr>
              <a:t>hozza meg az ítéletét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57AE00EA-EB6B-2141-BE2B-DBE1DBBDC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357172"/>
              </p:ext>
            </p:extLst>
          </p:nvPr>
        </p:nvGraphicFramePr>
        <p:xfrm>
          <a:off x="251520" y="3956085"/>
          <a:ext cx="8712968" cy="271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3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7632848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xmlns="" id="{787A09B0-7B1E-40B9-856B-F7F10F377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53662"/>
              </p:ext>
            </p:extLst>
          </p:nvPr>
        </p:nvGraphicFramePr>
        <p:xfrm>
          <a:off x="107504" y="1484784"/>
          <a:ext cx="8954392" cy="370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6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xmlns="" id="{7623FAF4-917B-4D9A-B364-CCE78DC06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99379"/>
              </p:ext>
            </p:extLst>
          </p:nvPr>
        </p:nvGraphicFramePr>
        <p:xfrm>
          <a:off x="0" y="1556792"/>
          <a:ext cx="9036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556792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nemzeti </a:t>
            </a:r>
            <a:r>
              <a:rPr lang="hu-HU" sz="2000" b="1" dirty="0">
                <a:latin typeface="+mj-lt"/>
              </a:rPr>
              <a:t>bíróság hatáskörébe </a:t>
            </a:r>
            <a:r>
              <a:rPr lang="hu-HU" sz="2000" b="1" dirty="0" smtClean="0">
                <a:latin typeface="+mj-lt"/>
              </a:rPr>
              <a:t>tartozik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hogy előzetes döntéshozatal céljából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 smtClean="0">
                <a:latin typeface="+mj-lt"/>
              </a:rPr>
              <a:t>Európai Bírósághoz </a:t>
            </a:r>
            <a:r>
              <a:rPr lang="hu-HU" sz="2000" b="1" dirty="0">
                <a:latin typeface="+mj-lt"/>
              </a:rPr>
              <a:t>fordul-e</a:t>
            </a:r>
            <a:r>
              <a:rPr lang="hu-HU" sz="2000" dirty="0">
                <a:latin typeface="+mj-lt"/>
              </a:rPr>
              <a:t>, függetlenül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alapeljárásban résztvevő </a:t>
            </a:r>
            <a:r>
              <a:rPr lang="hu-HU" sz="2000" dirty="0" smtClean="0">
                <a:latin typeface="+mj-lt"/>
              </a:rPr>
              <a:t>felek kezdeményezési szándékától.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jogvitában </a:t>
            </a:r>
            <a:r>
              <a:rPr lang="hu-HU" sz="2000" b="1" dirty="0">
                <a:latin typeface="+mj-lt"/>
              </a:rPr>
              <a:t>érdekelt bármelyik fél is </a:t>
            </a:r>
            <a:r>
              <a:rPr lang="hu-HU" sz="2000" b="1" dirty="0" smtClean="0">
                <a:latin typeface="+mj-lt"/>
              </a:rPr>
              <a:t>kérelmezheti </a:t>
            </a:r>
            <a:r>
              <a:rPr lang="hu-HU" sz="2000" dirty="0">
                <a:latin typeface="+mj-lt"/>
              </a:rPr>
              <a:t>az előzetes döntéshozatal iránti </a:t>
            </a:r>
            <a:r>
              <a:rPr lang="hu-HU" sz="2000" dirty="0" smtClean="0">
                <a:latin typeface="+mj-lt"/>
              </a:rPr>
              <a:t>eljárást, azonban a </a:t>
            </a:r>
            <a:r>
              <a:rPr lang="hu-HU" sz="2000" b="1" dirty="0" smtClean="0">
                <a:latin typeface="+mj-lt"/>
              </a:rPr>
              <a:t>nemzeti </a:t>
            </a:r>
            <a:r>
              <a:rPr lang="hu-HU" sz="2000" b="1" dirty="0">
                <a:latin typeface="+mj-lt"/>
              </a:rPr>
              <a:t>bíróság dönthet</a:t>
            </a:r>
            <a:r>
              <a:rPr lang="hu-HU" sz="2000" dirty="0">
                <a:latin typeface="+mj-lt"/>
              </a:rPr>
              <a:t> az eljárás </a:t>
            </a:r>
            <a:r>
              <a:rPr lang="hu-HU" sz="2000" dirty="0" smtClean="0">
                <a:latin typeface="+mj-lt"/>
              </a:rPr>
              <a:t>Európai Bíróság </a:t>
            </a:r>
            <a:r>
              <a:rPr lang="hu-HU" sz="2000" dirty="0">
                <a:latin typeface="+mj-lt"/>
              </a:rPr>
              <a:t>előtt történő </a:t>
            </a:r>
            <a:r>
              <a:rPr lang="hu-HU" sz="2000" b="1" dirty="0" smtClean="0">
                <a:latin typeface="+mj-lt"/>
              </a:rPr>
              <a:t>megindításáról</a:t>
            </a:r>
            <a:r>
              <a:rPr lang="hu-HU" sz="2000" dirty="0" smtClean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Európai Bíróság csak azokról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a kérdésről nyilatkozik</a:t>
            </a:r>
            <a:r>
              <a:rPr lang="hu-HU" sz="2000" dirty="0">
                <a:latin typeface="+mj-lt"/>
              </a:rPr>
              <a:t>, amellyel kapcsolatban az előzetes döntéshozatal iránti kérelmet </a:t>
            </a:r>
            <a:r>
              <a:rPr lang="hu-HU" sz="2000" dirty="0" smtClean="0">
                <a:latin typeface="+mj-lt"/>
              </a:rPr>
              <a:t>előterjesztették. A </a:t>
            </a:r>
            <a:r>
              <a:rPr lang="hu-HU" sz="2000" b="1" dirty="0">
                <a:latin typeface="+mj-lt"/>
              </a:rPr>
              <a:t>nemzeti bíróság </a:t>
            </a:r>
            <a:r>
              <a:rPr lang="hu-HU" sz="2000" b="1" dirty="0" smtClean="0">
                <a:latin typeface="+mj-lt"/>
              </a:rPr>
              <a:t>kötelessége </a:t>
            </a:r>
            <a:r>
              <a:rPr lang="hu-HU" sz="2000" b="1" dirty="0">
                <a:latin typeface="+mj-lt"/>
              </a:rPr>
              <a:t>az alapügyben döntést hozni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és a </a:t>
            </a:r>
            <a:r>
              <a:rPr lang="hu-HU" sz="2000" dirty="0">
                <a:latin typeface="+mj-lt"/>
              </a:rPr>
              <a:t>per tárgyalását mindaddig </a:t>
            </a:r>
            <a:r>
              <a:rPr lang="hu-HU" sz="2000" dirty="0" smtClean="0">
                <a:latin typeface="+mj-lt"/>
              </a:rPr>
              <a:t>felfüggeszteni, </a:t>
            </a:r>
            <a:r>
              <a:rPr lang="hu-HU" sz="2000" dirty="0">
                <a:latin typeface="+mj-lt"/>
              </a:rPr>
              <a:t>amíg </a:t>
            </a:r>
            <a:r>
              <a:rPr lang="hu-HU" sz="2000" dirty="0" smtClean="0">
                <a:latin typeface="+mj-lt"/>
              </a:rPr>
              <a:t>az Európai </a:t>
            </a:r>
            <a:r>
              <a:rPr lang="hu-HU" sz="2000" dirty="0">
                <a:latin typeface="+mj-lt"/>
              </a:rPr>
              <a:t>Bíróság </a:t>
            </a:r>
            <a:r>
              <a:rPr lang="hu-HU" sz="2000" dirty="0" smtClean="0">
                <a:latin typeface="+mj-lt"/>
              </a:rPr>
              <a:t>meghozza </a:t>
            </a:r>
            <a:r>
              <a:rPr lang="hu-HU" sz="2000" dirty="0">
                <a:latin typeface="+mj-lt"/>
              </a:rPr>
              <a:t>a döntését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 smtClean="0">
                <a:latin typeface="+mj-lt"/>
              </a:rPr>
              <a:t>Európai </a:t>
            </a:r>
            <a:r>
              <a:rPr lang="hu-HU" sz="2000" b="1" dirty="0">
                <a:latin typeface="+mj-lt"/>
              </a:rPr>
              <a:t>Bíróságnak válaszolnia kell az előzetes döntéshozatal iránti kérelemben feltett kérdésre</a:t>
            </a:r>
            <a:r>
              <a:rPr lang="hu-HU" sz="2000" dirty="0">
                <a:latin typeface="+mj-lt"/>
              </a:rPr>
              <a:t>. Csak akkor utasíthatja el a nemzeti bíróság által előterjesztett kérelmet, ha az uniós jog kért értelmezése </a:t>
            </a:r>
            <a:r>
              <a:rPr lang="hu-HU" sz="2000" dirty="0" smtClean="0">
                <a:latin typeface="+mj-lt"/>
              </a:rPr>
              <a:t>nincs összefüggésben az </a:t>
            </a:r>
            <a:r>
              <a:rPr lang="hu-HU" sz="2000" dirty="0">
                <a:latin typeface="+mj-lt"/>
              </a:rPr>
              <a:t>alapügy tényállásával vagy tárgyával, vagy ha az nem tartozik a hatáskörébe.</a:t>
            </a:r>
          </a:p>
        </p:txBody>
      </p:sp>
    </p:spTree>
    <p:extLst>
      <p:ext uri="{BB962C8B-B14F-4D97-AF65-F5344CB8AC3E}">
        <p14:creationId xmlns:p14="http://schemas.microsoft.com/office/powerpoint/2010/main" val="39366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xmlns="" id="{0F65046C-B317-45A1-B83C-A9DC3C8B9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227092"/>
              </p:ext>
            </p:extLst>
          </p:nvPr>
        </p:nvGraphicFramePr>
        <p:xfrm>
          <a:off x="250504" y="1916832"/>
          <a:ext cx="8893496" cy="267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2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208912" cy="513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magyar vonatkozású ügyeket az Európai </a:t>
            </a:r>
            <a:r>
              <a:rPr lang="hu-HU" sz="1800" dirty="0">
                <a:solidFill>
                  <a:schemeClr val="tx1"/>
                </a:solidFill>
              </a:rPr>
              <a:t>Unió </a:t>
            </a:r>
            <a:r>
              <a:rPr lang="hu-HU" sz="1800" dirty="0" smtClean="0">
                <a:solidFill>
                  <a:schemeClr val="tx1"/>
                </a:solidFill>
              </a:rPr>
              <a:t>Bírósága előtt túlnyomórészt a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b="1" dirty="0">
                <a:solidFill>
                  <a:schemeClr val="tx1"/>
                </a:solidFill>
              </a:rPr>
              <a:t>magyar </a:t>
            </a:r>
            <a:r>
              <a:rPr lang="hu-HU" sz="1800" b="1" dirty="0" smtClean="0">
                <a:solidFill>
                  <a:schemeClr val="tx1"/>
                </a:solidFill>
              </a:rPr>
              <a:t>bíróságok kezdeményezték</a:t>
            </a:r>
            <a:r>
              <a:rPr lang="hu-HU" sz="18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2004-2019 </a:t>
            </a:r>
            <a:r>
              <a:rPr lang="hu-HU" sz="1800" dirty="0">
                <a:solidFill>
                  <a:schemeClr val="tx1"/>
                </a:solidFill>
              </a:rPr>
              <a:t>között </a:t>
            </a:r>
            <a:r>
              <a:rPr lang="hu-HU" sz="1800" b="1" dirty="0">
                <a:solidFill>
                  <a:schemeClr val="tx1"/>
                </a:solidFill>
              </a:rPr>
              <a:t>191 </a:t>
            </a:r>
            <a:r>
              <a:rPr lang="hu-HU" sz="1800" b="1" dirty="0" smtClean="0">
                <a:solidFill>
                  <a:schemeClr val="tx1"/>
                </a:solidFill>
              </a:rPr>
              <a:t>esetben nyújtott be a </a:t>
            </a:r>
            <a:r>
              <a:rPr lang="hu-HU" sz="1800" b="1" dirty="0">
                <a:solidFill>
                  <a:schemeClr val="tx1"/>
                </a:solidFill>
              </a:rPr>
              <a:t>magyar </a:t>
            </a:r>
            <a:r>
              <a:rPr lang="hu-HU" sz="1800" b="1" dirty="0" smtClean="0">
                <a:solidFill>
                  <a:schemeClr val="tx1"/>
                </a:solidFill>
              </a:rPr>
              <a:t>bíróság </a:t>
            </a:r>
            <a:r>
              <a:rPr lang="hu-HU" sz="1800" b="1" dirty="0">
                <a:solidFill>
                  <a:schemeClr val="tx1"/>
                </a:solidFill>
              </a:rPr>
              <a:t>előzetes döntéshozatali </a:t>
            </a:r>
            <a:r>
              <a:rPr lang="hu-HU" sz="1800" b="1" dirty="0" smtClean="0">
                <a:solidFill>
                  <a:schemeClr val="tx1"/>
                </a:solidFill>
              </a:rPr>
              <a:t>kérelmet</a:t>
            </a:r>
            <a:r>
              <a:rPr lang="hu-HU" sz="1800" dirty="0" smtClean="0">
                <a:solidFill>
                  <a:schemeClr val="tx1"/>
                </a:solidFill>
              </a:rPr>
              <a:t>, </a:t>
            </a:r>
            <a:r>
              <a:rPr lang="hu-HU" sz="1800" dirty="0">
                <a:solidFill>
                  <a:schemeClr val="tx1"/>
                </a:solidFill>
              </a:rPr>
              <a:t>míg ugyanebben az időszakban </a:t>
            </a:r>
            <a:r>
              <a:rPr lang="hu-HU" sz="1800" dirty="0" smtClean="0">
                <a:solidFill>
                  <a:schemeClr val="tx1"/>
                </a:solidFill>
              </a:rPr>
              <a:t>kötelezettségszegési eljárás Magyarországgal szemben 25 </a:t>
            </a:r>
            <a:r>
              <a:rPr lang="hu-HU" sz="1800" dirty="0">
                <a:solidFill>
                  <a:schemeClr val="tx1"/>
                </a:solidFill>
              </a:rPr>
              <a:t>esetben </a:t>
            </a:r>
            <a:r>
              <a:rPr lang="hu-HU" sz="1800" dirty="0" smtClean="0">
                <a:solidFill>
                  <a:schemeClr val="tx1"/>
                </a:solidFill>
              </a:rPr>
              <a:t>indult.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Emellett uniós </a:t>
            </a:r>
            <a:r>
              <a:rPr lang="hu-HU" sz="1800" b="1" dirty="0" smtClean="0">
                <a:solidFill>
                  <a:schemeClr val="tx1"/>
                </a:solidFill>
              </a:rPr>
              <a:t>aktus megsemmisítését Magyarország </a:t>
            </a:r>
            <a:r>
              <a:rPr lang="hu-HU" sz="1800" b="1" dirty="0">
                <a:solidFill>
                  <a:schemeClr val="tx1"/>
                </a:solidFill>
              </a:rPr>
              <a:t>28 alkalommal </a:t>
            </a:r>
            <a:r>
              <a:rPr lang="hu-HU" sz="1800" b="1" dirty="0" smtClean="0">
                <a:solidFill>
                  <a:schemeClr val="tx1"/>
                </a:solidFill>
              </a:rPr>
              <a:t>kezdeményezte</a:t>
            </a:r>
            <a:r>
              <a:rPr lang="hu-HU" sz="18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előterjesztett </a:t>
            </a:r>
            <a:r>
              <a:rPr lang="hu-HU" sz="1800" dirty="0">
                <a:solidFill>
                  <a:schemeClr val="tx1"/>
                </a:solidFill>
              </a:rPr>
              <a:t>előzetes döntéshozatali kérelmek </a:t>
            </a:r>
            <a:r>
              <a:rPr lang="hu-HU" sz="1800" dirty="0" smtClean="0">
                <a:solidFill>
                  <a:schemeClr val="tx1"/>
                </a:solidFill>
              </a:rPr>
              <a:t>közül, </a:t>
            </a:r>
            <a:r>
              <a:rPr lang="hu-HU" sz="1800" dirty="0">
                <a:solidFill>
                  <a:schemeClr val="tx1"/>
                </a:solidFill>
              </a:rPr>
              <a:t>a </a:t>
            </a:r>
            <a:r>
              <a:rPr lang="hu-HU" sz="1800" dirty="0" smtClean="0">
                <a:solidFill>
                  <a:schemeClr val="tx1"/>
                </a:solidFill>
              </a:rPr>
              <a:t>legnagyobb </a:t>
            </a:r>
            <a:r>
              <a:rPr lang="hu-HU" sz="1800" dirty="0">
                <a:solidFill>
                  <a:schemeClr val="tx1"/>
                </a:solidFill>
              </a:rPr>
              <a:t>csoportot az áfával és más adókkal (29</a:t>
            </a:r>
            <a:r>
              <a:rPr lang="hu-HU" sz="1800" dirty="0" smtClean="0">
                <a:solidFill>
                  <a:schemeClr val="tx1"/>
                </a:solidFill>
              </a:rPr>
              <a:t>), </a:t>
            </a:r>
            <a:r>
              <a:rPr lang="hu-HU" sz="1800" dirty="0">
                <a:solidFill>
                  <a:schemeClr val="tx1"/>
                </a:solidFill>
              </a:rPr>
              <a:t>valamint a fogyasztóvédelemmel, ezen belül a tisztességtelen szerződési feltételekre vonatkozó </a:t>
            </a:r>
            <a:r>
              <a:rPr lang="hu-HU" sz="1800" dirty="0" smtClean="0">
                <a:solidFill>
                  <a:schemeClr val="tx1"/>
                </a:solidFill>
              </a:rPr>
              <a:t>irányelvvel </a:t>
            </a:r>
            <a:r>
              <a:rPr lang="hu-HU" sz="1800" dirty="0">
                <a:solidFill>
                  <a:schemeClr val="tx1"/>
                </a:solidFill>
              </a:rPr>
              <a:t>kapcsolatos eljárások (21</a:t>
            </a:r>
            <a:r>
              <a:rPr lang="hu-HU" sz="1800" dirty="0" smtClean="0">
                <a:solidFill>
                  <a:schemeClr val="tx1"/>
                </a:solidFill>
              </a:rPr>
              <a:t>) </a:t>
            </a:r>
            <a:r>
              <a:rPr lang="hu-HU" sz="1800" dirty="0">
                <a:solidFill>
                  <a:schemeClr val="tx1"/>
                </a:solidFill>
              </a:rPr>
              <a:t>jelentik. </a:t>
            </a:r>
            <a:r>
              <a:rPr lang="hu-HU" sz="1800" dirty="0" smtClean="0">
                <a:solidFill>
                  <a:schemeClr val="tx1"/>
                </a:solidFill>
              </a:rPr>
              <a:t>A</a:t>
            </a:r>
            <a:r>
              <a:rPr lang="hu-HU" sz="1800" dirty="0">
                <a:solidFill>
                  <a:schemeClr val="tx1"/>
                </a:solidFill>
              </a:rPr>
              <a:t> devizahitelezéssel </a:t>
            </a:r>
            <a:r>
              <a:rPr lang="hu-HU" sz="1800" dirty="0" smtClean="0">
                <a:solidFill>
                  <a:schemeClr val="tx1"/>
                </a:solidFill>
              </a:rPr>
              <a:t>kapcsolatosan 16 alkalommal intéztek kérdést a magyar bíróságok az Európai Bíróság elé. Nagyon sok a</a:t>
            </a:r>
            <a:r>
              <a:rPr lang="hu-HU" sz="1800" dirty="0">
                <a:solidFill>
                  <a:schemeClr val="tx1"/>
                </a:solidFill>
              </a:rPr>
              <a:t> menekültüggyel, bevándorlással kapcsolatos kérelmek száma is (12</a:t>
            </a:r>
            <a:r>
              <a:rPr lang="hu-HU" sz="1800" dirty="0" smtClean="0">
                <a:solidFill>
                  <a:schemeClr val="tx1"/>
                </a:solidFill>
              </a:rPr>
              <a:t>).</a:t>
            </a:r>
            <a:r>
              <a:rPr lang="hu-HU" sz="1800" dirty="0">
                <a:solidFill>
                  <a:schemeClr val="tx1"/>
                </a:solidFill>
              </a:rPr>
              <a:t> (Forrás: </a:t>
            </a:r>
            <a:r>
              <a:rPr lang="hu-HU" sz="1800" dirty="0">
                <a:solidFill>
                  <a:schemeClr val="tx1"/>
                </a:solidFill>
                <a:hlinkClick r:id="rId2"/>
              </a:rPr>
              <a:t>LINK</a:t>
            </a:r>
            <a:r>
              <a:rPr lang="hu-HU" sz="1800" dirty="0">
                <a:solidFill>
                  <a:schemeClr val="tx1"/>
                </a:solidFill>
              </a:rPr>
              <a:t>).</a:t>
            </a:r>
          </a:p>
          <a:p>
            <a:pPr algn="just"/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dirty="0" smtClean="0"/>
              <a:t>Az Európai Unió Bírósága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10547" y="1490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Szerep</a:t>
            </a:r>
            <a:r>
              <a:rPr lang="hu-HU" sz="2000" dirty="0">
                <a:latin typeface="+mj-lt"/>
              </a:rPr>
              <a:t>: </a:t>
            </a:r>
            <a:r>
              <a:rPr lang="hu-HU" sz="2000" dirty="0" smtClean="0">
                <a:latin typeface="+mj-lt"/>
              </a:rPr>
              <a:t>legfontosabb szerepe, hogy </a:t>
            </a:r>
            <a:r>
              <a:rPr lang="hu-HU" sz="2000" dirty="0">
                <a:latin typeface="+mj-lt"/>
              </a:rPr>
              <a:t>az európai uniós jogszabályokat </a:t>
            </a:r>
            <a:r>
              <a:rPr lang="hu-HU" sz="2000" dirty="0" smtClean="0">
                <a:latin typeface="+mj-lt"/>
              </a:rPr>
              <a:t>a tagállam </a:t>
            </a:r>
            <a:r>
              <a:rPr lang="hu-HU" sz="2000" dirty="0">
                <a:latin typeface="+mj-lt"/>
              </a:rPr>
              <a:t>azonos </a:t>
            </a:r>
            <a:r>
              <a:rPr lang="hu-HU" sz="2000" dirty="0" smtClean="0">
                <a:latin typeface="+mj-lt"/>
              </a:rPr>
              <a:t>módon értelmezzék </a:t>
            </a:r>
            <a:r>
              <a:rPr lang="hu-HU" sz="2000" dirty="0">
                <a:latin typeface="+mj-lt"/>
              </a:rPr>
              <a:t>és </a:t>
            </a:r>
            <a:r>
              <a:rPr lang="hu-HU" sz="2000" dirty="0" smtClean="0">
                <a:latin typeface="+mj-lt"/>
              </a:rPr>
              <a:t>alkalmazzák, továbbá </a:t>
            </a:r>
            <a:r>
              <a:rPr lang="hu-HU" sz="2000" dirty="0">
                <a:latin typeface="+mj-lt"/>
              </a:rPr>
              <a:t>hogy az uniós országok és intézmények betartsák az </a:t>
            </a:r>
            <a:r>
              <a:rPr lang="hu-HU" sz="2000" dirty="0" smtClean="0">
                <a:latin typeface="+mj-lt"/>
              </a:rPr>
              <a:t>EU-jogszabályokat</a:t>
            </a:r>
          </a:p>
          <a:p>
            <a:pPr algn="just"/>
            <a:r>
              <a:rPr lang="hu-HU" sz="2000" b="1" dirty="0" smtClean="0">
                <a:latin typeface="+mj-lt"/>
              </a:rPr>
              <a:t>Tagok</a:t>
            </a:r>
            <a:r>
              <a:rPr lang="hu-HU" sz="2000" dirty="0" smtClean="0">
                <a:latin typeface="+mj-lt"/>
              </a:rPr>
              <a:t>: </a:t>
            </a:r>
            <a:r>
              <a:rPr lang="hu-HU" sz="2000" u="sng" dirty="0" smtClean="0">
                <a:latin typeface="+mj-lt"/>
              </a:rPr>
              <a:t>Bíróság</a:t>
            </a:r>
            <a:r>
              <a:rPr lang="hu-HU" sz="2000" u="sng" dirty="0">
                <a:latin typeface="+mj-lt"/>
              </a:rPr>
              <a:t>: </a:t>
            </a:r>
            <a:r>
              <a:rPr lang="hu-HU" sz="2000" dirty="0">
                <a:latin typeface="+mj-lt"/>
              </a:rPr>
              <a:t>tagállamonként 1 bíró, továbbá 11 főtanácsnok</a:t>
            </a:r>
          </a:p>
          <a:p>
            <a:pPr lvl="1"/>
            <a:r>
              <a:rPr lang="hu-HU" sz="2000" dirty="0" smtClean="0">
                <a:latin typeface="+mj-lt"/>
              </a:rPr>
              <a:t>     </a:t>
            </a:r>
            <a:r>
              <a:rPr lang="hu-HU" sz="2000" u="sng" dirty="0" smtClean="0">
                <a:latin typeface="+mj-lt"/>
              </a:rPr>
              <a:t>Törvényszék:</a:t>
            </a:r>
            <a:r>
              <a:rPr lang="hu-HU" sz="2000" dirty="0" smtClean="0">
                <a:latin typeface="+mj-lt"/>
              </a:rPr>
              <a:t> mindegyik EU-országból 2 </a:t>
            </a:r>
            <a:r>
              <a:rPr lang="hu-HU" sz="2000" dirty="0">
                <a:latin typeface="+mj-lt"/>
              </a:rPr>
              <a:t>bíró</a:t>
            </a:r>
          </a:p>
          <a:p>
            <a:pPr algn="just"/>
            <a:r>
              <a:rPr lang="hu-HU" sz="2000" b="1" dirty="0" smtClean="0">
                <a:latin typeface="+mj-lt"/>
              </a:rPr>
              <a:t>Székhely</a:t>
            </a:r>
            <a:r>
              <a:rPr lang="hu-HU" sz="2000" dirty="0">
                <a:latin typeface="+mj-lt"/>
              </a:rPr>
              <a:t>: Luxemburg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474208" cy="306019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00086" y="6529152"/>
            <a:ext cx="2800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Forrás: </a:t>
            </a:r>
            <a:r>
              <a:rPr lang="hu-HU" sz="1400" dirty="0"/>
              <a:t>https://</a:t>
            </a:r>
            <a:r>
              <a:rPr lang="hu-HU" sz="1400" dirty="0" smtClean="0"/>
              <a:t>www.eurescom.eu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400506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További információkért klikk: </a:t>
            </a:r>
            <a:r>
              <a:rPr lang="hu-HU" sz="2000" dirty="0" smtClean="0">
                <a:hlinkClick r:id="rId3"/>
              </a:rPr>
              <a:t>LINK</a:t>
            </a:r>
            <a:r>
              <a:rPr lang="hu-HU" sz="2000" dirty="0" smtClean="0"/>
              <a:t>, valamint </a:t>
            </a:r>
            <a:r>
              <a:rPr lang="hu-HU" sz="2000" dirty="0" smtClean="0">
                <a:hlinkClick r:id="rId4"/>
              </a:rPr>
              <a:t>LINK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017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-4068" y="1316856"/>
            <a:ext cx="9036496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rgbClr val="000000"/>
                </a:solidFill>
              </a:rPr>
              <a:t>Egy </a:t>
            </a:r>
            <a:r>
              <a:rPr lang="hu-HU" sz="1600" b="1" dirty="0">
                <a:solidFill>
                  <a:srgbClr val="000000"/>
                </a:solidFill>
              </a:rPr>
              <a:t>nagy jelentőségű magyar előzetes döntéshozatali ügy</a:t>
            </a:r>
            <a:r>
              <a:rPr lang="hu-HU" sz="1600" dirty="0">
                <a:solidFill>
                  <a:srgbClr val="000000"/>
                </a:solidFill>
              </a:rPr>
              <a:t>, amelyben fontos elvi tételek kimondására került sor: </a:t>
            </a:r>
            <a:r>
              <a:rPr lang="hu-HU" sz="1600" b="1" dirty="0" err="1">
                <a:solidFill>
                  <a:srgbClr val="000000"/>
                </a:solidFill>
              </a:rPr>
              <a:t>CARTESIO-ügy</a:t>
            </a:r>
            <a:r>
              <a:rPr lang="hu-HU" sz="1600" b="1" dirty="0">
                <a:solidFill>
                  <a:srgbClr val="000000"/>
                </a:solidFill>
              </a:rPr>
              <a:t>, </a:t>
            </a:r>
            <a:r>
              <a:rPr lang="hu-HU" sz="1600" dirty="0">
                <a:solidFill>
                  <a:srgbClr val="000000"/>
                </a:solidFill>
              </a:rPr>
              <a:t>amelyben egy magyar jog szerint létrejött társaság kívánta áthelyezni a székhelyét Olaszországba amellett, hogy a magyar jog maradjon a személyes joga. A magyar cégbíróság a kérelmet elutasította. </a:t>
            </a:r>
          </a:p>
          <a:p>
            <a:pPr marL="177800" lvl="1" algn="just"/>
            <a:r>
              <a:rPr lang="hu-HU" sz="1600" b="1" dirty="0">
                <a:solidFill>
                  <a:srgbClr val="000000"/>
                </a:solidFill>
              </a:rPr>
              <a:t>1. Letelepedési szabadsággal kapcsolatos elvi jelentőségű megállapítás:</a:t>
            </a:r>
          </a:p>
          <a:p>
            <a:pPr marL="444500" lvl="2" indent="-19050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</a:t>
            </a:r>
            <a:r>
              <a:rPr lang="hu-HU" sz="1600" b="1" dirty="0">
                <a:solidFill>
                  <a:srgbClr val="000000"/>
                </a:solidFill>
              </a:rPr>
              <a:t>tagállam megakadályozhatja </a:t>
            </a:r>
            <a:r>
              <a:rPr lang="hu-HU" sz="1600" dirty="0">
                <a:solidFill>
                  <a:srgbClr val="000000"/>
                </a:solidFill>
              </a:rPr>
              <a:t>a belső joga szerint létrejött társaságot abban, hogy székhelyét másik tagállamba </a:t>
            </a:r>
            <a:r>
              <a:rPr lang="hu-HU" sz="1600" dirty="0" smtClean="0">
                <a:solidFill>
                  <a:srgbClr val="000000"/>
                </a:solidFill>
              </a:rPr>
              <a:t>helyezze át</a:t>
            </a:r>
            <a:r>
              <a:rPr lang="hu-HU" sz="1600" dirty="0">
                <a:solidFill>
                  <a:srgbClr val="000000"/>
                </a:solidFill>
              </a:rPr>
              <a:t>;</a:t>
            </a:r>
          </a:p>
          <a:p>
            <a:pPr marL="444500" lvl="2" indent="-19050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letelepedés szabadsága ugyanakkor lehetővé teszi a társaság számára, hogy székhelyét egy másik tagállamba helyezze át oly módon, hogy </a:t>
            </a:r>
            <a:r>
              <a:rPr lang="hu-HU" sz="1600" b="1" dirty="0">
                <a:solidFill>
                  <a:srgbClr val="000000"/>
                </a:solidFill>
              </a:rPr>
              <a:t>a másik tagállam joga szerinti társasággá alakul át </a:t>
            </a:r>
            <a:r>
              <a:rPr lang="hu-HU" sz="1600" dirty="0">
                <a:solidFill>
                  <a:srgbClr val="000000"/>
                </a:solidFill>
              </a:rPr>
              <a:t>anélkül, hogy az átalakulás során szükség volna a társaság megszűnésére vagy végelszámolására, amennyiben a fogadó tagállam joga ezt megengedi.</a:t>
            </a:r>
          </a:p>
          <a:p>
            <a:pPr marL="177800" lvl="1" algn="just"/>
            <a:r>
              <a:rPr lang="hu-HU" sz="1600" b="1" dirty="0">
                <a:solidFill>
                  <a:srgbClr val="000000"/>
                </a:solidFill>
              </a:rPr>
              <a:t>2. Az előzetes döntéshozatal iránti kérelem Bíróság elé terjesztésére vonatkozó határozatával szembeni rendes jogorvoslattal kapcsolatos elvi jelentőségű megállapítás:</a:t>
            </a:r>
          </a:p>
          <a:p>
            <a:pPr marL="438150" lvl="2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</a:t>
            </a:r>
            <a:r>
              <a:rPr lang="hu-HU" sz="1600" b="1" dirty="0">
                <a:solidFill>
                  <a:srgbClr val="000000"/>
                </a:solidFill>
              </a:rPr>
              <a:t>Bíróságnak tartania kell magát az előzetes döntéshozatalra utaló végzéshez</a:t>
            </a:r>
            <a:r>
              <a:rPr lang="hu-HU" sz="1600" dirty="0">
                <a:solidFill>
                  <a:srgbClr val="000000"/>
                </a:solidFill>
              </a:rPr>
              <a:t>, amelynek mindaddig ki kell fejtenie joghatásait, amíg azt az előterjesztő bíróság vissza nem vonja vagy meg nem változtatja, mivel kizárólag e bíróság határozhat a visszavonásról vagy megváltoztatásról;</a:t>
            </a:r>
          </a:p>
          <a:p>
            <a:pPr marL="438150" lvl="2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Bíróság előtti előzetes döntéshozatali eljárás kezdeményezésére vonatkozó, </a:t>
            </a:r>
            <a:r>
              <a:rPr lang="hu-HU" sz="1600" b="1" dirty="0">
                <a:solidFill>
                  <a:srgbClr val="000000"/>
                </a:solidFill>
              </a:rPr>
              <a:t>minden nemzeti bíróság számára biztosított hatáskört kérdőjelezné meg az olyan szabályok alkalmazása</a:t>
            </a:r>
            <a:r>
              <a:rPr lang="hu-HU" sz="1600" dirty="0">
                <a:solidFill>
                  <a:srgbClr val="000000"/>
                </a:solidFill>
              </a:rPr>
              <a:t>, amelyek lehetővé teszik a fellebbviteli bíróság számára, hogy az előzetes döntéshozatal iránti kérelem visszavonására és a felfüggesztett nemzeti eljárás folytatására utasítsa az alacsonyabb szintű bíróságot.</a:t>
            </a:r>
          </a:p>
        </p:txBody>
      </p:sp>
    </p:spTree>
    <p:extLst>
      <p:ext uri="{BB962C8B-B14F-4D97-AF65-F5344CB8AC3E}">
        <p14:creationId xmlns:p14="http://schemas.microsoft.com/office/powerpoint/2010/main" val="7141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b="1" dirty="0" smtClean="0"/>
              <a:t>Kötelezettségszegési eljárás</a:t>
            </a:r>
            <a:endParaRPr lang="en-US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556792"/>
            <a:ext cx="87129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Egy </a:t>
            </a:r>
            <a:r>
              <a:rPr lang="hu-HU" sz="2000" b="1" dirty="0" smtClean="0">
                <a:solidFill>
                  <a:srgbClr val="000000"/>
                </a:solidFill>
              </a:rPr>
              <a:t>tagállam vagy a Bizottság </a:t>
            </a:r>
            <a:r>
              <a:rPr lang="hu-HU" sz="2000" dirty="0" smtClean="0">
                <a:solidFill>
                  <a:srgbClr val="000000"/>
                </a:solidFill>
              </a:rPr>
              <a:t>keresetet nyújt be egy másik tagállam ellen az </a:t>
            </a:r>
            <a:r>
              <a:rPr lang="hu-HU" sz="2000" b="1" dirty="0" smtClean="0">
                <a:solidFill>
                  <a:srgbClr val="000000"/>
                </a:solidFill>
              </a:rPr>
              <a:t>uniós jog megsértése miatt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Az </a:t>
            </a:r>
            <a:r>
              <a:rPr lang="hu-HU" sz="2000" b="1" dirty="0" smtClean="0">
                <a:solidFill>
                  <a:srgbClr val="000000"/>
                </a:solidFill>
              </a:rPr>
              <a:t>eljárás kezdeményezésére az Európai Bizottság és a tagállamok jogosultak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Ebben az eljárásban a Bíróság csak a Bizottság által felvetett kötelezettségszegést vizsgálja. </a:t>
            </a:r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xmlns="" id="{47F71BC7-B1AE-4EC1-B187-2BEE4E17A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289755"/>
              </p:ext>
            </p:extLst>
          </p:nvPr>
        </p:nvGraphicFramePr>
        <p:xfrm>
          <a:off x="437702" y="3501008"/>
          <a:ext cx="8598794" cy="191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512" y="616530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r>
              <a:rPr lang="hu-HU" sz="1200" dirty="0" smtClean="0">
                <a:hlinkClick r:id="rId7"/>
              </a:rPr>
              <a:t>Magyarország kontra Szlovákia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978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dirty="0"/>
              <a:t>Kötelezettségszegési eljárás</a:t>
            </a:r>
            <a:endParaRPr lang="en-US" sz="4000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xmlns="" id="{C7A45A2F-27E2-46D4-96EE-54110B629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07566"/>
              </p:ext>
            </p:extLst>
          </p:nvPr>
        </p:nvGraphicFramePr>
        <p:xfrm>
          <a:off x="251520" y="1916832"/>
          <a:ext cx="8712968" cy="284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1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dirty="0"/>
              <a:t>Kötelezettségszegési eljárás</a:t>
            </a:r>
            <a:endParaRPr lang="en-US" sz="40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7632848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xmlns="" id="{BFBF430C-C227-4045-B042-A2EF0979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446"/>
              </p:ext>
            </p:extLst>
          </p:nvPr>
        </p:nvGraphicFramePr>
        <p:xfrm>
          <a:off x="0" y="1700808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</a:t>
            </a:r>
            <a:r>
              <a:rPr lang="hu-HU" sz="3200" dirty="0" smtClean="0"/>
              <a:t>eljárás szakaszai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539552" y="1320552"/>
            <a:ext cx="8208912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kötelezettségszegési eljárás </a:t>
            </a:r>
            <a:r>
              <a:rPr lang="hu-HU" sz="2000" b="1" dirty="0" smtClean="0">
                <a:solidFill>
                  <a:srgbClr val="000000"/>
                </a:solidFill>
              </a:rPr>
              <a:t>két szakaszra osztható</a:t>
            </a:r>
            <a:r>
              <a:rPr lang="hu-HU" sz="2000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0000"/>
                </a:solidFill>
              </a:rPr>
              <a:t>a</a:t>
            </a:r>
            <a:r>
              <a:rPr lang="hu-HU" sz="2000" b="1" dirty="0" smtClean="0">
                <a:solidFill>
                  <a:srgbClr val="000000"/>
                </a:solidFill>
              </a:rPr>
              <a:t> pert megelőző szakaszra</a:t>
            </a:r>
            <a:r>
              <a:rPr lang="hu-HU" sz="2000" dirty="0" smtClean="0">
                <a:solidFill>
                  <a:srgbClr val="000000"/>
                </a:solidFill>
              </a:rPr>
              <a:t>, amely a Bizottság és a tagállam közötti kétoldalú párbeszéden alapul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0000"/>
                </a:solidFill>
              </a:rPr>
              <a:t>a</a:t>
            </a:r>
            <a:r>
              <a:rPr lang="hu-HU" sz="2000" b="1" dirty="0" smtClean="0">
                <a:solidFill>
                  <a:srgbClr val="000000"/>
                </a:solidFill>
              </a:rPr>
              <a:t> bíróság előtti eljárás szakaszra</a:t>
            </a:r>
            <a:r>
              <a:rPr lang="hu-HU" sz="2000" dirty="0" smtClean="0">
                <a:solidFill>
                  <a:srgbClr val="000000"/>
                </a:solidFill>
              </a:rPr>
              <a:t>, amely egy klasszikus </a:t>
            </a:r>
            <a:r>
              <a:rPr lang="hu-HU" sz="2000" dirty="0" err="1" smtClean="0">
                <a:solidFill>
                  <a:srgbClr val="000000"/>
                </a:solidFill>
              </a:rPr>
              <a:t>kontradiktórius</a:t>
            </a:r>
            <a:r>
              <a:rPr lang="hu-HU" sz="2000" dirty="0" smtClean="0">
                <a:solidFill>
                  <a:srgbClr val="000000"/>
                </a:solidFill>
              </a:rPr>
              <a:t> bírósági eljárás.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</a:endParaRP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Az eljárás pert megelőző szakaszának alapvető rendeltetése egyrészt a </a:t>
            </a:r>
            <a:r>
              <a:rPr lang="hu-HU" sz="2000" b="1" dirty="0" smtClean="0">
                <a:solidFill>
                  <a:srgbClr val="000000"/>
                </a:solidFill>
              </a:rPr>
              <a:t>tagállam tájékoztatása a jogsértésről</a:t>
            </a:r>
            <a:r>
              <a:rPr lang="hu-HU" sz="2000" dirty="0" smtClean="0">
                <a:solidFill>
                  <a:srgbClr val="000000"/>
                </a:solidFill>
              </a:rPr>
              <a:t> és annak biztosítása, hogy arra vonatkozóan </a:t>
            </a:r>
            <a:r>
              <a:rPr lang="hu-HU" sz="2000" b="1" dirty="0" smtClean="0">
                <a:solidFill>
                  <a:srgbClr val="000000"/>
                </a:solidFill>
              </a:rPr>
              <a:t>érdemben észrevételt tehessen</a:t>
            </a:r>
            <a:r>
              <a:rPr lang="hu-HU" sz="2000" dirty="0" smtClean="0">
                <a:solidFill>
                  <a:srgbClr val="000000"/>
                </a:solidFill>
              </a:rPr>
              <a:t>, jogi érveit kifejthesse. 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Másrészt felmerül a </a:t>
            </a:r>
            <a:r>
              <a:rPr lang="hu-HU" sz="2000" b="1" dirty="0" smtClean="0">
                <a:solidFill>
                  <a:srgbClr val="000000"/>
                </a:solidFill>
              </a:rPr>
              <a:t>jogsértés orvoslásának megkísérlése</a:t>
            </a:r>
            <a:r>
              <a:rPr lang="hu-HU" sz="2000" dirty="0" smtClean="0">
                <a:solidFill>
                  <a:srgbClr val="000000"/>
                </a:solidFill>
              </a:rPr>
              <a:t>, adott esetben olyan </a:t>
            </a:r>
            <a:r>
              <a:rPr lang="hu-HU" sz="2000" b="1" dirty="0" smtClean="0">
                <a:solidFill>
                  <a:srgbClr val="000000"/>
                </a:solidFill>
              </a:rPr>
              <a:t>kompromisszumos megoldással</a:t>
            </a:r>
            <a:r>
              <a:rPr lang="hu-HU" sz="2000" dirty="0" smtClean="0">
                <a:solidFill>
                  <a:srgbClr val="000000"/>
                </a:solidFill>
              </a:rPr>
              <a:t>, ami úgy Bizottság, mint a tagállam részéről elfogadható.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</a:t>
            </a:r>
            <a:r>
              <a:rPr lang="hu-HU" sz="3200" dirty="0" smtClean="0"/>
              <a:t>eljárás szakaszai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8208912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Az eljárás informális szakasza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Ha a </a:t>
            </a:r>
            <a:r>
              <a:rPr lang="hu-HU" sz="2000" b="1" dirty="0" smtClean="0">
                <a:solidFill>
                  <a:srgbClr val="000000"/>
                </a:solidFill>
              </a:rPr>
              <a:t>Bizottságnak tudomására </a:t>
            </a:r>
            <a:r>
              <a:rPr lang="hu-HU" sz="2000" dirty="0" smtClean="0">
                <a:solidFill>
                  <a:srgbClr val="000000"/>
                </a:solidFill>
              </a:rPr>
              <a:t>jut valamely egy tagállam jogsértése először a tagállam felé </a:t>
            </a:r>
            <a:r>
              <a:rPr lang="hu-HU" sz="2000" b="1" dirty="0" smtClean="0">
                <a:solidFill>
                  <a:srgbClr val="000000"/>
                </a:solidFill>
              </a:rPr>
              <a:t>figyelmeztető levelet küld</a:t>
            </a:r>
            <a:r>
              <a:rPr lang="hu-HU" sz="20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</a:t>
            </a:r>
            <a:r>
              <a:rPr lang="hu-HU" sz="2000" b="1" dirty="0" smtClean="0">
                <a:solidFill>
                  <a:srgbClr val="000000"/>
                </a:solidFill>
              </a:rPr>
              <a:t>tagállamnak erre kötelessége reagálni</a:t>
            </a:r>
            <a:r>
              <a:rPr lang="hu-HU" sz="2000" dirty="0" smtClean="0">
                <a:solidFill>
                  <a:srgbClr val="000000"/>
                </a:solidFill>
              </a:rPr>
              <a:t>, amelyben vagy elismeri a jogsértést és vállalja a helyzet orvoslását, vagy nem ismeri el a jogsértést.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</a:t>
            </a:r>
            <a:r>
              <a:rPr lang="hu-HU" sz="2000" b="1" dirty="0" smtClean="0">
                <a:solidFill>
                  <a:srgbClr val="000000"/>
                </a:solidFill>
              </a:rPr>
              <a:t>tagállam megküldi részletes érveit</a:t>
            </a:r>
            <a:r>
              <a:rPr lang="hu-HU" sz="2000" dirty="0" smtClean="0">
                <a:solidFill>
                  <a:srgbClr val="000000"/>
                </a:solidFill>
              </a:rPr>
              <a:t>, amelyben érvel, hogy a helyzet az uniós joggal nem ellentétes. Amennyiben ezt a </a:t>
            </a:r>
            <a:r>
              <a:rPr lang="hu-HU" sz="2000" b="1" dirty="0" smtClean="0">
                <a:solidFill>
                  <a:srgbClr val="000000"/>
                </a:solidFill>
              </a:rPr>
              <a:t>Bizottság elfogadja </a:t>
            </a:r>
            <a:r>
              <a:rPr lang="hu-HU" sz="2000" dirty="0" smtClean="0">
                <a:solidFill>
                  <a:srgbClr val="000000"/>
                </a:solidFill>
              </a:rPr>
              <a:t>az eljárás befejeződhet, </a:t>
            </a:r>
            <a:r>
              <a:rPr lang="hu-HU" sz="2000" b="1" dirty="0" smtClean="0">
                <a:solidFill>
                  <a:srgbClr val="000000"/>
                </a:solidFill>
              </a:rPr>
              <a:t>ha </a:t>
            </a:r>
            <a:r>
              <a:rPr lang="hu-HU" sz="2000" b="1" dirty="0">
                <a:solidFill>
                  <a:srgbClr val="000000"/>
                </a:solidFill>
              </a:rPr>
              <a:t>nem </a:t>
            </a:r>
            <a:r>
              <a:rPr lang="hu-HU" sz="2000" b="1" dirty="0" smtClean="0">
                <a:solidFill>
                  <a:srgbClr val="000000"/>
                </a:solidFill>
              </a:rPr>
              <a:t>a Bizottság indokolt véleményt küld ki</a:t>
            </a:r>
            <a:r>
              <a:rPr lang="hu-HU" sz="2000" dirty="0" smtClean="0">
                <a:solidFill>
                  <a:srgbClr val="000000"/>
                </a:solidFill>
              </a:rPr>
              <a:t>. A tagállamnak joga van erre is indokolt érveket megküldeni. A Bizottság dönt arról, hogy a tagállam válaszát elfogadja-e vagy sem.</a:t>
            </a:r>
          </a:p>
          <a:p>
            <a:pPr algn="just"/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Az eljárás peres szakasza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Ha a </a:t>
            </a:r>
            <a:r>
              <a:rPr lang="hu-HU" sz="2000" b="1" dirty="0" smtClean="0">
                <a:solidFill>
                  <a:srgbClr val="000000"/>
                </a:solidFill>
              </a:rPr>
              <a:t>Bizottság</a:t>
            </a:r>
            <a:r>
              <a:rPr lang="hu-HU" sz="2000" dirty="0" smtClean="0">
                <a:solidFill>
                  <a:srgbClr val="000000"/>
                </a:solidFill>
              </a:rPr>
              <a:t> szerint a jogsértő helyzet a tagállami válasz után is fennáll, </a:t>
            </a:r>
            <a:r>
              <a:rPr lang="hu-HU" sz="2000" b="1" dirty="0" smtClean="0">
                <a:solidFill>
                  <a:srgbClr val="000000"/>
                </a:solidFill>
              </a:rPr>
              <a:t>jogosult a Bíróság előtt keresetet indítani</a:t>
            </a:r>
            <a:r>
              <a:rPr lang="hu-HU" sz="2000" dirty="0" smtClean="0">
                <a:solidFill>
                  <a:srgbClr val="000000"/>
                </a:solidFill>
              </a:rPr>
              <a:t>. Az eljárás írásbeli és szóbeli szakaszból áll. 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"/>
            <a:ext cx="7772400" cy="1074710"/>
          </a:xfrm>
        </p:spPr>
        <p:txBody>
          <a:bodyPr/>
          <a:lstStyle/>
          <a:p>
            <a:pPr lvl="0"/>
            <a:r>
              <a:rPr lang="hu-HU" sz="3200" dirty="0"/>
              <a:t>Kötelezettségszegési </a:t>
            </a:r>
            <a:r>
              <a:rPr lang="hu-HU" sz="3200" dirty="0" smtClean="0"/>
              <a:t>eljárás szakaszai</a:t>
            </a:r>
            <a:br>
              <a:rPr lang="hu-HU" sz="3200" dirty="0" smtClean="0"/>
            </a:br>
            <a:r>
              <a:rPr lang="hu-HU" sz="3200" dirty="0" smtClean="0"/>
              <a:t>Hivatalos felszólítás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8208912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" y="1052736"/>
            <a:ext cx="8711558" cy="536453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0505" y="6444444"/>
            <a:ext cx="6261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>
                <a:hlinkClick r:id="rId3"/>
              </a:rPr>
              <a:t>https://antk.uni-nke.hu/document/akk-copy-uni-nke-hu/eljarasi-tipusok-az-eub-elott.original.pdf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9205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"/>
            <a:ext cx="7772400" cy="1074710"/>
          </a:xfrm>
        </p:spPr>
        <p:txBody>
          <a:bodyPr/>
          <a:lstStyle/>
          <a:p>
            <a:pPr lvl="0"/>
            <a:r>
              <a:rPr lang="hu-HU" sz="3200" dirty="0"/>
              <a:t>Kötelezettségszegési </a:t>
            </a:r>
            <a:r>
              <a:rPr lang="hu-HU" sz="3200" dirty="0" smtClean="0"/>
              <a:t>eljárás szakaszai</a:t>
            </a:r>
            <a:br>
              <a:rPr lang="hu-HU" sz="3200" dirty="0" smtClean="0"/>
            </a:br>
            <a:r>
              <a:rPr lang="hu-HU" sz="3200" dirty="0" smtClean="0"/>
              <a:t>Indokolással ellátott vélemény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8208912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0505" y="6444444"/>
            <a:ext cx="6261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>
                <a:hlinkClick r:id="rId2"/>
              </a:rPr>
              <a:t>https://antk.uni-nke.hu/document/akk-copy-uni-nke-hu/eljarasi-tipusok-az-eub-elott.original.pdf</a:t>
            </a:r>
            <a:endParaRPr lang="hu-HU" sz="105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46648"/>
            <a:ext cx="8668206" cy="53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eljárás szakaszai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3968"/>
            <a:ext cx="8136904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Irányelv-átültetési kötelezettség elmulasztása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Amennyiben egy </a:t>
            </a:r>
            <a:r>
              <a:rPr lang="hu-HU" sz="2000" b="1" dirty="0" smtClean="0">
                <a:solidFill>
                  <a:srgbClr val="000000"/>
                </a:solidFill>
              </a:rPr>
              <a:t>tagállam nem tett eleget irányelv átültetési kötelezettségének</a:t>
            </a:r>
            <a:r>
              <a:rPr lang="hu-HU" sz="2000" dirty="0" smtClean="0">
                <a:solidFill>
                  <a:srgbClr val="000000"/>
                </a:solidFill>
              </a:rPr>
              <a:t>, a Bizottság meghatározhatja a tagállam által fizetendő átalányösszegnek vagy kényszerítő bírságnak a mértékét. Ha az Európai Bíróság megállapítja, hogy jogsértés történt kényszeríti ezen összegek megfizetésére.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Az ítélet meghozatala utáni helyzet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tagállam köteles a bírósági </a:t>
            </a:r>
            <a:r>
              <a:rPr lang="hu-HU" sz="2000" b="1" dirty="0" smtClean="0">
                <a:solidFill>
                  <a:srgbClr val="000000"/>
                </a:solidFill>
              </a:rPr>
              <a:t>ítéletben foglalt szükséges intézkedéseket teljesíteni ésszerű határidőn belül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Ritkán fordul elő, hogy a tagállam bírósági ítélet után sem szünteti meg az uniós jogsértést, ha még sem teljesítené a Bizottság újabb eljárást kezdeményezhet a Bíróság előtt.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eljárás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63960" y="1916832"/>
            <a:ext cx="84249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b="1" dirty="0" smtClean="0">
                <a:solidFill>
                  <a:srgbClr val="000000"/>
                </a:solidFill>
              </a:rPr>
              <a:t>Tagállamok közötti eljárás</a:t>
            </a:r>
          </a:p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A szerződésszegési eljárás másik esete, amikor egy </a:t>
            </a:r>
            <a:r>
              <a:rPr lang="hu-HU" sz="2400" b="1" dirty="0" smtClean="0">
                <a:solidFill>
                  <a:srgbClr val="000000"/>
                </a:solidFill>
              </a:rPr>
              <a:t>tagállam észleli, hogy egy másik tagállam nem tesz eleget az uniós jogból eredő kötelezettségének </a:t>
            </a:r>
            <a:r>
              <a:rPr lang="hu-HU" sz="2400" dirty="0" smtClean="0">
                <a:solidFill>
                  <a:srgbClr val="000000"/>
                </a:solidFill>
              </a:rPr>
              <a:t>és emiatt kezdeményez eljárást.</a:t>
            </a:r>
          </a:p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Ezekben az esetekben a kereset benyújtása előtt a </a:t>
            </a:r>
            <a:r>
              <a:rPr lang="hu-HU" sz="2400" b="1" dirty="0" smtClean="0">
                <a:solidFill>
                  <a:srgbClr val="000000"/>
                </a:solidFill>
              </a:rPr>
              <a:t>Bizottság elé terjeszti az ügyet</a:t>
            </a:r>
            <a:r>
              <a:rPr lang="hu-HU" sz="2400" dirty="0" smtClean="0">
                <a:solidFill>
                  <a:srgbClr val="000000"/>
                </a:solidFill>
              </a:rPr>
              <a:t>. A Bizottság pedig indokolással ellátott véleményt ad. A Bizottság véleményétől függően indítható meg az eljárás.</a:t>
            </a: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1596" y="540837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+mj-lt"/>
              </a:rPr>
              <a:t>A Magyarországgal szemben indított kötelezettségszegési eljárásokról bővebben itt olvashat: </a:t>
            </a:r>
            <a:r>
              <a:rPr lang="hu-HU" sz="2000" dirty="0" smtClean="0">
                <a:latin typeface="+mj-lt"/>
                <a:hlinkClick r:id="rId2"/>
              </a:rPr>
              <a:t>LINK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7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 smtClean="0"/>
              <a:t>Az Európai Unió Bíróságának összetétele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467544" y="155679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Az Európai Unió Bíróságát </a:t>
            </a:r>
            <a:r>
              <a:rPr lang="hu-HU" sz="2000" b="1" dirty="0">
                <a:latin typeface="+mj-lt"/>
              </a:rPr>
              <a:t>2 </a:t>
            </a:r>
            <a:r>
              <a:rPr lang="hu-HU" sz="2000" b="1" dirty="0" smtClean="0">
                <a:latin typeface="+mj-lt"/>
              </a:rPr>
              <a:t>igazgatási fórum</a:t>
            </a:r>
            <a:r>
              <a:rPr lang="hu-HU" sz="2000" dirty="0">
                <a:latin typeface="+mj-lt"/>
              </a:rPr>
              <a:t> alkotja: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Bíróság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foglalkozik a </a:t>
            </a:r>
            <a:r>
              <a:rPr lang="hu-HU" sz="2000" dirty="0">
                <a:latin typeface="+mj-lt"/>
              </a:rPr>
              <a:t>tagállami bíróságok </a:t>
            </a:r>
            <a:r>
              <a:rPr lang="hu-HU" sz="2000" dirty="0" smtClean="0">
                <a:latin typeface="+mj-lt"/>
              </a:rPr>
              <a:t>által benyújtott </a:t>
            </a:r>
            <a:r>
              <a:rPr lang="hu-HU" sz="2000" b="1" dirty="0" smtClean="0">
                <a:latin typeface="+mj-lt"/>
              </a:rPr>
              <a:t>előzetes </a:t>
            </a:r>
            <a:r>
              <a:rPr lang="hu-HU" sz="2000" b="1" dirty="0">
                <a:latin typeface="+mj-lt"/>
              </a:rPr>
              <a:t>döntéshozatal iránti </a:t>
            </a:r>
            <a:r>
              <a:rPr lang="hu-HU" sz="2000" b="1" dirty="0" smtClean="0">
                <a:latin typeface="+mj-lt"/>
              </a:rPr>
              <a:t>kérelmekkel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valamint </a:t>
            </a:r>
            <a:r>
              <a:rPr lang="hu-HU" sz="2000" b="1" dirty="0">
                <a:latin typeface="+mj-lt"/>
              </a:rPr>
              <a:t>egyes megsemmisítés iránti </a:t>
            </a:r>
            <a:r>
              <a:rPr lang="hu-HU" sz="2000" b="1" dirty="0" smtClean="0">
                <a:latin typeface="+mj-lt"/>
              </a:rPr>
              <a:t>keresetekkel </a:t>
            </a:r>
            <a:r>
              <a:rPr lang="hu-HU" sz="2000" dirty="0">
                <a:latin typeface="+mj-lt"/>
              </a:rPr>
              <a:t>és </a:t>
            </a:r>
            <a:r>
              <a:rPr lang="hu-HU" sz="2000" b="1" dirty="0">
                <a:latin typeface="+mj-lt"/>
              </a:rPr>
              <a:t>fellebbviteli </a:t>
            </a:r>
            <a:r>
              <a:rPr lang="hu-HU" sz="2000" b="1" dirty="0" smtClean="0">
                <a:latin typeface="+mj-lt"/>
              </a:rPr>
              <a:t>kérelmekkel is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endParaRPr lang="hu-HU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Törvényszék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elbírálja a </a:t>
            </a:r>
            <a:r>
              <a:rPr lang="hu-HU" sz="2000" b="1" dirty="0">
                <a:latin typeface="+mj-lt"/>
              </a:rPr>
              <a:t>megsemmisítési </a:t>
            </a:r>
            <a:r>
              <a:rPr lang="hu-HU" sz="2000" b="1" dirty="0" smtClean="0">
                <a:latin typeface="+mj-lt"/>
              </a:rPr>
              <a:t>kereseteket</a:t>
            </a:r>
            <a:r>
              <a:rPr lang="hu-HU" sz="2000" dirty="0" smtClean="0">
                <a:latin typeface="+mj-lt"/>
              </a:rPr>
              <a:t>, amelyeket </a:t>
            </a:r>
            <a:r>
              <a:rPr lang="hu-HU" sz="2000" dirty="0">
                <a:latin typeface="+mj-lt"/>
              </a:rPr>
              <a:t>magánszemélyek, vállalatok és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tagállami kormányok nyújtanak be hozzá. </a:t>
            </a:r>
            <a:r>
              <a:rPr lang="hu-HU" sz="2000" dirty="0" smtClean="0">
                <a:latin typeface="+mj-lt"/>
              </a:rPr>
              <a:t>Ez </a:t>
            </a:r>
            <a:r>
              <a:rPr lang="hu-HU" sz="2000" dirty="0">
                <a:latin typeface="+mj-lt"/>
              </a:rPr>
              <a:t>a testület </a:t>
            </a:r>
            <a:r>
              <a:rPr lang="hu-HU" sz="2000" dirty="0" smtClean="0">
                <a:latin typeface="+mj-lt"/>
              </a:rPr>
              <a:t>döntést hoz a </a:t>
            </a:r>
            <a:r>
              <a:rPr lang="hu-HU" sz="2000" dirty="0">
                <a:latin typeface="+mj-lt"/>
              </a:rPr>
              <a:t>versenyjoggal, állami támogatással, kereskedelemmel, mezőgazdasággal és védjegyekkel kapcsolatos </a:t>
            </a:r>
            <a:r>
              <a:rPr lang="hu-HU" sz="2000" dirty="0" smtClean="0">
                <a:latin typeface="+mj-lt"/>
              </a:rPr>
              <a:t>ügyekben.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>
                <a:latin typeface="+mj-lt"/>
              </a:rPr>
              <a:t>bírókat és a főtanácsnokokat</a:t>
            </a:r>
            <a:r>
              <a:rPr lang="hu-HU" sz="2000" dirty="0">
                <a:latin typeface="+mj-lt"/>
              </a:rPr>
              <a:t> a </a:t>
            </a:r>
            <a:r>
              <a:rPr lang="hu-HU" sz="2000" dirty="0" smtClean="0">
                <a:latin typeface="+mj-lt"/>
              </a:rPr>
              <a:t>tagállamok kormányai </a:t>
            </a:r>
            <a:r>
              <a:rPr lang="hu-HU" sz="2000" dirty="0">
                <a:latin typeface="+mj-lt"/>
              </a:rPr>
              <a:t>közösen nevezik ki. Megbízatásuk 6 évre szól és megújítható. Mind a Bíróság, mind a Törvényszék bírái </a:t>
            </a:r>
            <a:r>
              <a:rPr lang="hu-HU" sz="2000" b="1" dirty="0">
                <a:latin typeface="+mj-lt"/>
              </a:rPr>
              <a:t>elnököt</a:t>
            </a:r>
            <a:r>
              <a:rPr lang="hu-HU" sz="2000" dirty="0">
                <a:latin typeface="+mj-lt"/>
              </a:rPr>
              <a:t> választanak maguk közül, aki 3 éven át irányítja a testületet. Mindkét elnök mandátuma megújítható.</a:t>
            </a:r>
          </a:p>
        </p:txBody>
      </p:sp>
    </p:spTree>
    <p:extLst>
      <p:ext uri="{BB962C8B-B14F-4D97-AF65-F5344CB8AC3E}">
        <p14:creationId xmlns:p14="http://schemas.microsoft.com/office/powerpoint/2010/main" val="3990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 smtClean="0"/>
              <a:t>Magyarországgal szemben indított kötelezettségszegési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251520" y="1700808"/>
            <a:ext cx="23762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/>
                </a:solidFill>
                <a:latin typeface="+mj-lt"/>
              </a:rPr>
              <a:t>2018-ban </a:t>
            </a:r>
            <a:r>
              <a:rPr lang="hu-HU" sz="1800" b="1" dirty="0">
                <a:solidFill>
                  <a:schemeClr val="tx1"/>
                </a:solidFill>
                <a:latin typeface="+mj-lt"/>
              </a:rPr>
              <a:t>a Bizottság 644 </a:t>
            </a:r>
            <a:r>
              <a:rPr lang="hu-HU" sz="1800" dirty="0" smtClean="0">
                <a:solidFill>
                  <a:schemeClr val="tx1"/>
                </a:solidFill>
                <a:latin typeface="+mj-lt"/>
              </a:rPr>
              <a:t>kötelezettségszegési eljárást indított.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  <a:latin typeface="+mj-lt"/>
              </a:rPr>
              <a:t>A Magyarországgal szemben indított eljárásokat az ábra szemlélteti: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kötelezettségszegési </a:t>
            </a:r>
            <a:r>
              <a:rPr lang="hu-HU" sz="1800" dirty="0">
                <a:solidFill>
                  <a:schemeClr val="tx1"/>
                </a:solidFill>
              </a:rPr>
              <a:t>eljárásokról bővebben itt olvashat: </a:t>
            </a:r>
            <a:r>
              <a:rPr lang="hu-HU" sz="1800" dirty="0">
                <a:solidFill>
                  <a:schemeClr val="tx1"/>
                </a:solidFill>
                <a:hlinkClick r:id="rId2"/>
              </a:rPr>
              <a:t>LINK</a:t>
            </a:r>
            <a:endParaRPr lang="hu-HU" sz="1800" dirty="0">
              <a:solidFill>
                <a:schemeClr val="tx1"/>
              </a:solidFill>
            </a:endParaRPr>
          </a:p>
          <a:p>
            <a:pPr algn="just"/>
            <a:endParaRPr lang="hu-HU" sz="18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0" y="1340768"/>
            <a:ext cx="6060958" cy="53805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28280" y="643076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 smtClean="0">
                <a:hlinkClick r:id="rId4"/>
              </a:rPr>
              <a:t>LINK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7748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b="1" dirty="0" smtClean="0"/>
              <a:t>Semmissé nyilvánítási per</a:t>
            </a:r>
            <a:endParaRPr lang="en-US" sz="40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700808"/>
            <a:ext cx="8568952" cy="386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A semmissé nyilvánítási per célja</a:t>
            </a:r>
            <a:r>
              <a:rPr lang="hu-HU" sz="2400" dirty="0" smtClean="0">
                <a:solidFill>
                  <a:srgbClr val="000000"/>
                </a:solidFill>
              </a:rPr>
              <a:t>, hogy azok a jogi aktusok, amelyeknek a </a:t>
            </a:r>
            <a:r>
              <a:rPr lang="hu-HU" sz="2400" b="1" dirty="0" smtClean="0">
                <a:solidFill>
                  <a:srgbClr val="000000"/>
                </a:solidFill>
              </a:rPr>
              <a:t>jogszerűsége megkérdőjelezhető  </a:t>
            </a:r>
            <a:r>
              <a:rPr lang="hu-HU" sz="2400" dirty="0" smtClean="0">
                <a:solidFill>
                  <a:srgbClr val="000000"/>
                </a:solidFill>
              </a:rPr>
              <a:t>uniós jogból kikerüljenek.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A semmisségi eljárás </a:t>
            </a:r>
            <a:r>
              <a:rPr lang="hu-HU" sz="2400" b="1" dirty="0" smtClean="0">
                <a:solidFill>
                  <a:srgbClr val="000000"/>
                </a:solidFill>
              </a:rPr>
              <a:t>főszabályként a Törvényszék hatáskörébe tartozik</a:t>
            </a:r>
            <a:r>
              <a:rPr lang="hu-HU" sz="2400" dirty="0" smtClean="0">
                <a:solidFill>
                  <a:srgbClr val="000000"/>
                </a:solidFill>
              </a:rPr>
              <a:t>, azonban ez alól kivételt képeznek azok az ügyek, amelyek az </a:t>
            </a:r>
            <a:r>
              <a:rPr lang="hu-HU" sz="2400" b="1" dirty="0" smtClean="0">
                <a:solidFill>
                  <a:srgbClr val="000000"/>
                </a:solidFill>
              </a:rPr>
              <a:t>Alapokmány szerint a Bíróság hatáskörébe tartoznak</a:t>
            </a:r>
            <a:r>
              <a:rPr lang="hu-HU" sz="2400" dirty="0" smtClean="0">
                <a:solidFill>
                  <a:srgbClr val="000000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Ezek a kivételek a tagállamok, az Európai Parlament és Tanács valamely jogi aktusa ellen benyújtott kereset, illetve az uniós intézmények, az Európai Bizottság, Európai Központi Bank valamely jogi aktusa, illetve mulasztása miatt benyújtott keresetek.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dirty="0" smtClean="0"/>
              <a:t>Semmissé nyilvánítási per</a:t>
            </a:r>
            <a:endParaRPr lang="en-US" sz="40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268760"/>
            <a:ext cx="8568952" cy="5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Keresetindítási jogosultság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Tagállamok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Európai Bizottság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Tanács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Európai Parlament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Kvázi 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Számvevőszék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Európai Központi Bank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Régiók Bizottsága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Tagállam nemzeti parlamentje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Nem 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Természetes és jogi személyek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Semmissé nyilvánítási per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02072" y="1412776"/>
            <a:ext cx="8568952" cy="5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legfontosabb semmisségi oknak a </a:t>
            </a:r>
            <a:r>
              <a:rPr lang="hu-HU" sz="2000" b="1" dirty="0" smtClean="0">
                <a:solidFill>
                  <a:schemeClr val="tx1"/>
                </a:solidFill>
              </a:rPr>
              <a:t>hatáskör hiánya tekinthető</a:t>
            </a:r>
            <a:r>
              <a:rPr lang="hu-HU" sz="2000" dirty="0" smtClean="0">
                <a:solidFill>
                  <a:schemeClr val="tx1"/>
                </a:solidFill>
              </a:rPr>
              <a:t>, amikor a jogszabályt alkotó uniós szerv nem volt felhatalmazva a jogi aktus megalkotására. De ide tartozik az az eset is, amikor egy </a:t>
            </a:r>
            <a:r>
              <a:rPr lang="hu-HU" sz="2000" b="1" dirty="0" smtClean="0">
                <a:solidFill>
                  <a:schemeClr val="tx1"/>
                </a:solidFill>
              </a:rPr>
              <a:t>jogszabály elfogadásának módja volt jogszabálysértő</a:t>
            </a:r>
            <a:r>
              <a:rPr lang="hu-HU" sz="2000" dirty="0" smtClean="0">
                <a:solidFill>
                  <a:schemeClr val="tx1"/>
                </a:solidFill>
              </a:rPr>
              <a:t>. Például a konzultációs eljárás keretei között úgy alkottak jogszabályt, hogy az Európai Parlament véleményét kérték, de nem várták meg a választ.</a:t>
            </a: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semmisségi eljárás klasszikusnak nevezhető ügye </a:t>
            </a:r>
            <a:r>
              <a:rPr lang="hu-HU" sz="2000" b="1" dirty="0" smtClean="0">
                <a:solidFill>
                  <a:schemeClr val="tx1"/>
                </a:solidFill>
              </a:rPr>
              <a:t>a </a:t>
            </a:r>
            <a:r>
              <a:rPr lang="hu-HU" sz="2000" b="1" dirty="0" err="1" smtClean="0">
                <a:solidFill>
                  <a:schemeClr val="tx1"/>
                </a:solidFill>
              </a:rPr>
              <a:t>Plaumann</a:t>
            </a:r>
            <a:r>
              <a:rPr lang="hu-HU" sz="2000" b="1" dirty="0" smtClean="0">
                <a:solidFill>
                  <a:schemeClr val="tx1"/>
                </a:solidFill>
              </a:rPr>
              <a:t> ügy </a:t>
            </a: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dirty="0" smtClean="0">
                <a:solidFill>
                  <a:schemeClr val="tx1"/>
                </a:solidFill>
                <a:hlinkClick r:id="rId2"/>
              </a:rPr>
              <a:t>LINK</a:t>
            </a:r>
            <a:r>
              <a:rPr lang="hu-HU" sz="2000" dirty="0" smtClean="0">
                <a:solidFill>
                  <a:schemeClr val="tx1"/>
                </a:solidFill>
              </a:rPr>
              <a:t>). </a:t>
            </a: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tx1"/>
                </a:solidFill>
              </a:rPr>
              <a:t>Plaumann</a:t>
            </a:r>
            <a:r>
              <a:rPr lang="hu-HU" sz="2000" dirty="0" smtClean="0">
                <a:solidFill>
                  <a:schemeClr val="tx1"/>
                </a:solidFill>
              </a:rPr>
              <a:t> német származású gyümölcsimportőr volt, aki a mandarin és narancs keresztezésével kapott gyümölcs importálásával foglalkozott. </a:t>
            </a:r>
            <a:r>
              <a:rPr lang="hu-HU" sz="2000" b="1" dirty="0" smtClean="0">
                <a:solidFill>
                  <a:schemeClr val="tx1"/>
                </a:solidFill>
              </a:rPr>
              <a:t>Németország fel akarta függeszteni a mandarinra kivetett vám beszedését</a:t>
            </a:r>
            <a:r>
              <a:rPr lang="hu-HU" sz="2000" dirty="0" smtClean="0">
                <a:solidFill>
                  <a:schemeClr val="tx1"/>
                </a:solidFill>
              </a:rPr>
              <a:t>, melyhez a </a:t>
            </a:r>
            <a:r>
              <a:rPr lang="hu-HU" sz="2000" b="1" dirty="0" smtClean="0">
                <a:solidFill>
                  <a:schemeClr val="tx1"/>
                </a:solidFill>
              </a:rPr>
              <a:t>Bizottság beleegyezését kérte</a:t>
            </a:r>
            <a:r>
              <a:rPr lang="hu-HU" sz="2000" dirty="0" smtClean="0">
                <a:solidFill>
                  <a:schemeClr val="tx1"/>
                </a:solidFill>
              </a:rPr>
              <a:t>. A Bizottság ezt elutasította. </a:t>
            </a:r>
            <a:r>
              <a:rPr lang="hu-HU" sz="2000" dirty="0" err="1" smtClean="0">
                <a:solidFill>
                  <a:schemeClr val="tx1"/>
                </a:solidFill>
              </a:rPr>
              <a:t>Plaumann</a:t>
            </a:r>
            <a:r>
              <a:rPr lang="hu-HU" sz="2000" dirty="0" smtClean="0">
                <a:solidFill>
                  <a:schemeClr val="tx1"/>
                </a:solidFill>
              </a:rPr>
              <a:t> a Bírósághoz fordult. A Bíróság kimondta, hogy azok a személyek, akik nem címzettjei a konkrét döntésnek </a:t>
            </a:r>
            <a:r>
              <a:rPr lang="hu-HU" sz="2000" b="1" dirty="0" smtClean="0">
                <a:solidFill>
                  <a:schemeClr val="tx1"/>
                </a:solidFill>
              </a:rPr>
              <a:t>csak akkor tekinthetők érintettnek</a:t>
            </a:r>
            <a:r>
              <a:rPr lang="hu-HU" sz="2000" dirty="0" smtClean="0">
                <a:solidFill>
                  <a:schemeClr val="tx1"/>
                </a:solidFill>
              </a:rPr>
              <a:t>, ha olyan jellegzetességek folytán váltak érintettekké, amely </a:t>
            </a:r>
            <a:r>
              <a:rPr lang="hu-HU" sz="2000" b="1" dirty="0" smtClean="0">
                <a:solidFill>
                  <a:schemeClr val="tx1"/>
                </a:solidFill>
              </a:rPr>
              <a:t>személyesen rájuk jellemző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 smtClean="0"/>
              <a:t>Magyar vonatkozású semmisségi ügy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02072" y="1390452"/>
            <a:ext cx="8568952" cy="5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hu-HU" sz="2000" b="1" dirty="0" smtClean="0">
                <a:solidFill>
                  <a:schemeClr val="tx1"/>
                </a:solidFill>
              </a:rPr>
              <a:t>T-240/10. sz. Magyarország kontra Bizottság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Az ügy alapja az </a:t>
            </a:r>
            <a:r>
              <a:rPr lang="hu-HU" sz="2000" b="1" dirty="0" smtClean="0">
                <a:solidFill>
                  <a:schemeClr val="tx1"/>
                </a:solidFill>
              </a:rPr>
              <a:t>„</a:t>
            </a:r>
            <a:r>
              <a:rPr lang="hu-HU" sz="2000" b="1" dirty="0" err="1" smtClean="0">
                <a:solidFill>
                  <a:schemeClr val="tx1"/>
                </a:solidFill>
              </a:rPr>
              <a:t>Amflora</a:t>
            </a:r>
            <a:r>
              <a:rPr lang="hu-HU" sz="2000" b="1" dirty="0" smtClean="0">
                <a:solidFill>
                  <a:schemeClr val="tx1"/>
                </a:solidFill>
              </a:rPr>
              <a:t>” elnevezésű, géntechnológiával módosított burgonyafajta</a:t>
            </a:r>
            <a:r>
              <a:rPr lang="hu-HU" sz="2000" dirty="0" smtClean="0">
                <a:solidFill>
                  <a:schemeClr val="tx1"/>
                </a:solidFill>
              </a:rPr>
              <a:t>, amely optimalizált keményítőt tartalmaz műszaki alkalmazásokra (pl. papír, fonal, ragasztó).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génmódosítás következtében a burgonya génállományában egy olyan jelzőgén került, amely </a:t>
            </a:r>
            <a:r>
              <a:rPr lang="hu-HU" sz="2000" b="1" dirty="0" smtClean="0">
                <a:solidFill>
                  <a:schemeClr val="tx1"/>
                </a:solidFill>
              </a:rPr>
              <a:t>rezisztens bizonyos antibiotikumok tekintetében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b="1" dirty="0" smtClean="0">
                <a:solidFill>
                  <a:schemeClr val="tx1"/>
                </a:solidFill>
              </a:rPr>
              <a:t>Bizottság</a:t>
            </a:r>
            <a:r>
              <a:rPr lang="hu-HU" sz="2000" dirty="0" smtClean="0">
                <a:solidFill>
                  <a:schemeClr val="tx1"/>
                </a:solidFill>
              </a:rPr>
              <a:t> 2010 márciusában két határozatott hozott, amelyekben </a:t>
            </a:r>
            <a:r>
              <a:rPr lang="hu-HU" sz="2000" b="1" dirty="0" smtClean="0">
                <a:solidFill>
                  <a:schemeClr val="tx1"/>
                </a:solidFill>
              </a:rPr>
              <a:t>hozzájárult a burgonya termesztés és ipari felhasználás céljából történő forgalomba hozatalához</a:t>
            </a:r>
            <a:r>
              <a:rPr lang="hu-HU" sz="2000" dirty="0" smtClean="0">
                <a:solidFill>
                  <a:schemeClr val="tx1"/>
                </a:solidFill>
              </a:rPr>
              <a:t>, valamint engedélyezte a burgonyából előállított takarmányt, továbbá az ilyen burgonyát tartalmazó élelmiszereket, amelyekben a genetikailag módosított szervezet véletlenül vagy technikailag elkerülhetetlen módon legfeljebb 0,9%-ban jelen van.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/>
                </a:solidFill>
              </a:rPr>
              <a:t>Magyarország szerint az „</a:t>
            </a:r>
            <a:r>
              <a:rPr lang="hu-HU" sz="2000" b="1" dirty="0" err="1" smtClean="0">
                <a:solidFill>
                  <a:schemeClr val="tx1"/>
                </a:solidFill>
              </a:rPr>
              <a:t>Amflora</a:t>
            </a:r>
            <a:r>
              <a:rPr lang="hu-HU" sz="2000" b="1" dirty="0" smtClean="0">
                <a:solidFill>
                  <a:schemeClr val="tx1"/>
                </a:solidFill>
              </a:rPr>
              <a:t>” káros hatással lehet az emberek és az állatok egészségére</a:t>
            </a:r>
            <a:r>
              <a:rPr lang="hu-HU" sz="2000" dirty="0" smtClean="0">
                <a:solidFill>
                  <a:schemeClr val="tx1"/>
                </a:solidFill>
              </a:rPr>
              <a:t>, környezetére, ezért keresetet indított a Törvényszék előtt a két határozat megsemmisítése érdekében.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Törvényszéke </a:t>
            </a:r>
            <a:r>
              <a:rPr lang="hu-HU" sz="2000" dirty="0" smtClean="0">
                <a:solidFill>
                  <a:schemeClr val="tx1"/>
                </a:solidFill>
              </a:rPr>
              <a:t>megsemmisítette </a:t>
            </a:r>
            <a:r>
              <a:rPr lang="hu-HU" sz="2000" dirty="0">
                <a:solidFill>
                  <a:schemeClr val="tx1"/>
                </a:solidFill>
              </a:rPr>
              <a:t>az </a:t>
            </a:r>
            <a:r>
              <a:rPr lang="hu-HU" sz="2000" dirty="0" smtClean="0">
                <a:solidFill>
                  <a:schemeClr val="tx1"/>
                </a:solidFill>
              </a:rPr>
              <a:t>„</a:t>
            </a:r>
            <a:r>
              <a:rPr lang="hu-HU" sz="2000" dirty="0" err="1" smtClean="0">
                <a:solidFill>
                  <a:schemeClr val="tx1"/>
                </a:solidFill>
              </a:rPr>
              <a:t>Amflora</a:t>
            </a:r>
            <a:r>
              <a:rPr lang="hu-HU" sz="2000" dirty="0" smtClean="0">
                <a:solidFill>
                  <a:schemeClr val="tx1"/>
                </a:solidFill>
              </a:rPr>
              <a:t>” </a:t>
            </a:r>
            <a:r>
              <a:rPr lang="hu-HU" sz="2000" dirty="0">
                <a:solidFill>
                  <a:schemeClr val="tx1"/>
                </a:solidFill>
              </a:rPr>
              <a:t>génmódosított burgonya európai termesztését engedélyező </a:t>
            </a:r>
            <a:r>
              <a:rPr lang="hu-HU" sz="2000" dirty="0" smtClean="0">
                <a:solidFill>
                  <a:schemeClr val="tx1"/>
                </a:solidFill>
              </a:rPr>
              <a:t>határozatot (a határozat itt olvasható: </a:t>
            </a:r>
            <a:r>
              <a:rPr lang="hu-HU" sz="2000" dirty="0" smtClean="0">
                <a:solidFill>
                  <a:schemeClr val="tx1"/>
                </a:solidFill>
                <a:hlinkClick r:id="rId2"/>
              </a:rPr>
              <a:t>LINK</a:t>
            </a:r>
            <a:r>
              <a:rPr lang="hu-HU" sz="2000" dirty="0" smtClean="0">
                <a:solidFill>
                  <a:schemeClr val="tx1"/>
                </a:solidFill>
              </a:rPr>
              <a:t>).</a:t>
            </a:r>
            <a:r>
              <a:rPr lang="hu-HU" sz="2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1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b="1" dirty="0" smtClean="0"/>
              <a:t>Mulasztási per</a:t>
            </a:r>
            <a:endParaRPr lang="en-US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280920" cy="51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300" dirty="0" smtClean="0">
                <a:solidFill>
                  <a:srgbClr val="000000"/>
                </a:solidFill>
              </a:rPr>
              <a:t>Az Európai Parlament, az Európai Tanács, az Európai Unió Tanácsa, az Európai Bizottság vagy az Európai Központi Bank </a:t>
            </a:r>
            <a:r>
              <a:rPr lang="hu-HU" sz="2300" b="1" dirty="0" smtClean="0">
                <a:solidFill>
                  <a:srgbClr val="000000"/>
                </a:solidFill>
              </a:rPr>
              <a:t>mulasztása esetén a tagállamok </a:t>
            </a:r>
            <a:r>
              <a:rPr lang="hu-HU" sz="2300" dirty="0" smtClean="0">
                <a:solidFill>
                  <a:srgbClr val="000000"/>
                </a:solidFill>
              </a:rPr>
              <a:t>és az Unió többi intézménye </a:t>
            </a:r>
            <a:r>
              <a:rPr lang="hu-HU" sz="2300" b="1" dirty="0" smtClean="0">
                <a:solidFill>
                  <a:srgbClr val="000000"/>
                </a:solidFill>
              </a:rPr>
              <a:t>keresettel fordulhat az Európai Unió Bíróságához</a:t>
            </a:r>
            <a:r>
              <a:rPr lang="hu-HU" sz="2300" dirty="0">
                <a:solidFill>
                  <a:srgbClr val="000000"/>
                </a:solidFill>
              </a:rPr>
              <a:t>. </a:t>
            </a:r>
            <a:r>
              <a:rPr lang="hu-HU" sz="2300" dirty="0" smtClean="0">
                <a:solidFill>
                  <a:srgbClr val="000000"/>
                </a:solidFill>
              </a:rPr>
              <a:t>Főszabály szerint a </a:t>
            </a:r>
            <a:r>
              <a:rPr lang="hu-HU" sz="2300" dirty="0">
                <a:solidFill>
                  <a:srgbClr val="000000"/>
                </a:solidFill>
              </a:rPr>
              <a:t>mulasztási eljárás </a:t>
            </a:r>
            <a:r>
              <a:rPr lang="hu-HU" sz="2300" dirty="0" smtClean="0">
                <a:solidFill>
                  <a:srgbClr val="000000"/>
                </a:solidFill>
              </a:rPr>
              <a:t>a </a:t>
            </a:r>
            <a:r>
              <a:rPr lang="hu-HU" sz="2300" b="1" dirty="0">
                <a:solidFill>
                  <a:srgbClr val="000000"/>
                </a:solidFill>
              </a:rPr>
              <a:t>Törvényszék hatáskörébe tartozik</a:t>
            </a:r>
            <a:r>
              <a:rPr lang="hu-HU" sz="23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hu-HU" sz="2300" dirty="0" smtClean="0">
              <a:solidFill>
                <a:srgbClr val="000000"/>
              </a:solidFill>
            </a:endParaRPr>
          </a:p>
          <a:p>
            <a:pPr algn="just"/>
            <a:r>
              <a:rPr lang="hu-HU" sz="2300" dirty="0" smtClean="0">
                <a:solidFill>
                  <a:srgbClr val="000000"/>
                </a:solidFill>
              </a:rPr>
              <a:t>Erre akkor van szükség, ha a Szerződések rendelkezése ellenére </a:t>
            </a:r>
            <a:r>
              <a:rPr lang="hu-HU" sz="2300" b="1" dirty="0" smtClean="0">
                <a:solidFill>
                  <a:srgbClr val="000000"/>
                </a:solidFill>
              </a:rPr>
              <a:t>a jogszabály megalkotására vagy adott jogi lépés megtételére nem került sor</a:t>
            </a:r>
            <a:r>
              <a:rPr lang="hu-HU" sz="23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300" dirty="0" smtClean="0">
                <a:solidFill>
                  <a:srgbClr val="000000"/>
                </a:solidFill>
              </a:rPr>
              <a:t>Eljárást lehet indítani akkor is ha a Bizottság a </a:t>
            </a:r>
            <a:r>
              <a:rPr lang="hu-HU" sz="2300" b="1" dirty="0" smtClean="0">
                <a:solidFill>
                  <a:srgbClr val="000000"/>
                </a:solidFill>
              </a:rPr>
              <a:t>költségvetési tervezetét nem készíti el </a:t>
            </a:r>
            <a:r>
              <a:rPr lang="hu-HU" sz="2300" dirty="0" smtClean="0">
                <a:solidFill>
                  <a:srgbClr val="000000"/>
                </a:solidFill>
              </a:rPr>
              <a:t>(a Parlament mulasztási eljárást indíthat a Bizottság ellen).</a:t>
            </a:r>
          </a:p>
          <a:p>
            <a:pPr algn="just"/>
            <a:endParaRPr lang="hu-HU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hu-HU" sz="1800" b="1" dirty="0" smtClean="0">
                <a:solidFill>
                  <a:srgbClr val="000000"/>
                </a:solidFill>
              </a:rPr>
              <a:t>Keresetindítási </a:t>
            </a:r>
            <a:r>
              <a:rPr lang="hu-HU" sz="1800" b="1" dirty="0">
                <a:solidFill>
                  <a:srgbClr val="000000"/>
                </a:solidFill>
              </a:rPr>
              <a:t>jogosultság</a:t>
            </a:r>
          </a:p>
          <a:p>
            <a:pPr algn="just"/>
            <a:r>
              <a:rPr lang="hu-HU" sz="1800" dirty="0">
                <a:solidFill>
                  <a:srgbClr val="000000"/>
                </a:solidFill>
              </a:rPr>
              <a:t>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Tagállamok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Európai Bizottság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Tanács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Európai Tanács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Európai Parlament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Európai Bizottság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Európai Központi </a:t>
            </a:r>
            <a:r>
              <a:rPr lang="hu-HU" sz="1800" dirty="0" smtClean="0">
                <a:solidFill>
                  <a:srgbClr val="000000"/>
                </a:solidFill>
              </a:rPr>
              <a:t>Bank</a:t>
            </a:r>
            <a:endParaRPr lang="hu-HU" sz="1800" dirty="0">
              <a:solidFill>
                <a:srgbClr val="000000"/>
              </a:solidFill>
            </a:endParaRPr>
          </a:p>
          <a:p>
            <a:pPr algn="just"/>
            <a:r>
              <a:rPr lang="hu-HU" sz="1800" dirty="0" smtClean="0">
                <a:solidFill>
                  <a:srgbClr val="000000"/>
                </a:solidFill>
              </a:rPr>
              <a:t>Nem </a:t>
            </a:r>
            <a:r>
              <a:rPr lang="hu-HU" sz="1800" dirty="0">
                <a:solidFill>
                  <a:srgbClr val="000000"/>
                </a:solidFill>
              </a:rPr>
              <a:t>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Természetes és jogi </a:t>
            </a:r>
            <a:r>
              <a:rPr lang="hu-HU" sz="1800" dirty="0" smtClean="0">
                <a:solidFill>
                  <a:srgbClr val="000000"/>
                </a:solidFill>
              </a:rPr>
              <a:t>személyek</a:t>
            </a:r>
            <a:endParaRPr lang="hu-H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b="1" dirty="0" smtClean="0"/>
              <a:t>Kártérítési perek</a:t>
            </a:r>
            <a:endParaRPr lang="en-US" sz="40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8424936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kártérítési felelősség felmerülhet az </a:t>
            </a:r>
            <a:r>
              <a:rPr lang="hu-HU" sz="2000" b="1" dirty="0" smtClean="0">
                <a:solidFill>
                  <a:srgbClr val="000000"/>
                </a:solidFill>
              </a:rPr>
              <a:t>Európai Unió, illetve a tagállamok jogsértése kapcsán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kártérítési igényt </a:t>
            </a:r>
            <a:r>
              <a:rPr lang="hu-HU" sz="2000" b="1" dirty="0">
                <a:solidFill>
                  <a:schemeClr val="tx1"/>
                </a:solidFill>
              </a:rPr>
              <a:t>ötéves általános elévülési időn </a:t>
            </a:r>
            <a:r>
              <a:rPr lang="hu-HU" sz="2000" dirty="0">
                <a:solidFill>
                  <a:schemeClr val="tx1"/>
                </a:solidFill>
              </a:rPr>
              <a:t>belül lehet érvényesíteni, egyéb </a:t>
            </a:r>
            <a:r>
              <a:rPr lang="hu-HU" sz="2000" dirty="0" smtClean="0">
                <a:solidFill>
                  <a:schemeClr val="tx1"/>
                </a:solidFill>
              </a:rPr>
              <a:t>feltétel nem </a:t>
            </a:r>
            <a:r>
              <a:rPr lang="hu-HU" sz="2000" dirty="0">
                <a:solidFill>
                  <a:schemeClr val="tx1"/>
                </a:solidFill>
              </a:rPr>
              <a:t>korlátozza a felperesek igényérvényesítését. 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Beszélhetünk </a:t>
            </a:r>
            <a:r>
              <a:rPr lang="hu-HU" sz="2000" b="1" dirty="0" err="1" smtClean="0">
                <a:solidFill>
                  <a:srgbClr val="000000"/>
                </a:solidFill>
              </a:rPr>
              <a:t>kontraktuális</a:t>
            </a:r>
            <a:r>
              <a:rPr lang="hu-HU" sz="2000" b="1" dirty="0" smtClean="0">
                <a:solidFill>
                  <a:srgbClr val="000000"/>
                </a:solidFill>
              </a:rPr>
              <a:t> felelősségről </a:t>
            </a:r>
            <a:r>
              <a:rPr lang="hu-HU" sz="2000" dirty="0" smtClean="0">
                <a:solidFill>
                  <a:srgbClr val="000000"/>
                </a:solidFill>
              </a:rPr>
              <a:t>(szerződéses) és </a:t>
            </a:r>
            <a:r>
              <a:rPr lang="hu-HU" sz="2000" b="1" dirty="0" err="1" smtClean="0">
                <a:solidFill>
                  <a:srgbClr val="000000"/>
                </a:solidFill>
              </a:rPr>
              <a:t>deliktuális</a:t>
            </a:r>
            <a:r>
              <a:rPr lang="hu-HU" sz="2000" dirty="0" smtClean="0">
                <a:solidFill>
                  <a:srgbClr val="000000"/>
                </a:solidFill>
              </a:rPr>
              <a:t> (szerződésen kívüli) </a:t>
            </a:r>
            <a:r>
              <a:rPr lang="hu-HU" sz="2000" b="1" dirty="0" smtClean="0">
                <a:solidFill>
                  <a:srgbClr val="000000"/>
                </a:solidFill>
              </a:rPr>
              <a:t>felelősségről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b="1" dirty="0" err="1" smtClean="0">
                <a:solidFill>
                  <a:srgbClr val="000000"/>
                </a:solidFill>
              </a:rPr>
              <a:t>Kontraktuális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>
                <a:solidFill>
                  <a:srgbClr val="000000"/>
                </a:solidFill>
              </a:rPr>
              <a:t>felelősség</a:t>
            </a: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Az Európai Unió Bíróságának hatásköre kiterjed arra, hogy az </a:t>
            </a:r>
            <a:r>
              <a:rPr lang="hu-HU" sz="2000" b="1" dirty="0" smtClean="0">
                <a:solidFill>
                  <a:srgbClr val="000000"/>
                </a:solidFill>
              </a:rPr>
              <a:t>Unió által megkötött szerződésekben foglalt </a:t>
            </a:r>
            <a:r>
              <a:rPr lang="hu-HU" sz="2000" b="1" dirty="0" err="1" smtClean="0">
                <a:solidFill>
                  <a:srgbClr val="000000"/>
                </a:solidFill>
              </a:rPr>
              <a:t>választottbírósági</a:t>
            </a:r>
            <a:r>
              <a:rPr lang="hu-HU" sz="2000" b="1" dirty="0" smtClean="0">
                <a:solidFill>
                  <a:srgbClr val="000000"/>
                </a:solidFill>
              </a:rPr>
              <a:t> kikötés alapján határozatot hozzon</a:t>
            </a:r>
            <a:r>
              <a:rPr lang="hu-HU" sz="2000" dirty="0" smtClean="0">
                <a:solidFill>
                  <a:srgbClr val="000000"/>
                </a:solidFill>
              </a:rPr>
              <a:t>. A szerződő felek kikötése vonatkozhat rendes tagállami bíróság, vagy harmadik állam bíróságának joghatóságára is,  így ezekben az esetekben a tagállami bíróságok jogosultsága is fennáll.</a:t>
            </a:r>
          </a:p>
          <a:p>
            <a:pPr algn="just"/>
            <a:r>
              <a:rPr lang="hu-HU" sz="2000" b="1" dirty="0" err="1" smtClean="0">
                <a:solidFill>
                  <a:srgbClr val="000000"/>
                </a:solidFill>
              </a:rPr>
              <a:t>Deliktuális</a:t>
            </a:r>
            <a:r>
              <a:rPr lang="hu-HU" sz="2000" b="1" dirty="0" smtClean="0">
                <a:solidFill>
                  <a:srgbClr val="000000"/>
                </a:solidFill>
              </a:rPr>
              <a:t> felelősség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Az Európai Unió Bírósága hatáskörrel rendelkezik a </a:t>
            </a:r>
            <a:r>
              <a:rPr lang="hu-HU" sz="2000" b="1" dirty="0" smtClean="0">
                <a:solidFill>
                  <a:schemeClr val="tx1"/>
                </a:solidFill>
              </a:rPr>
              <a:t>szerződésen kívüli felelősségi kártérítési vitákban.</a:t>
            </a:r>
            <a:r>
              <a:rPr lang="hu-HU" sz="2000" dirty="0" smtClean="0">
                <a:solidFill>
                  <a:schemeClr val="tx1"/>
                </a:solidFill>
              </a:rPr>
              <a:t> A szerződésen </a:t>
            </a:r>
            <a:r>
              <a:rPr lang="hu-HU" sz="2000" dirty="0">
                <a:solidFill>
                  <a:schemeClr val="tx1"/>
                </a:solidFill>
              </a:rPr>
              <a:t>kívüli felelősség esetén az Unió </a:t>
            </a:r>
            <a:r>
              <a:rPr lang="hu-HU" sz="2000" dirty="0" smtClean="0">
                <a:solidFill>
                  <a:schemeClr val="tx1"/>
                </a:solidFill>
              </a:rPr>
              <a:t>megtéríti </a:t>
            </a:r>
            <a:r>
              <a:rPr lang="hu-HU" sz="2000" dirty="0">
                <a:solidFill>
                  <a:schemeClr val="tx1"/>
                </a:solidFill>
              </a:rPr>
              <a:t>az intézményei vagy alkalmazottai által feladataik teljesítése során okozott károkat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 károk </a:t>
            </a:r>
            <a:r>
              <a:rPr lang="hu-HU" sz="2000" dirty="0">
                <a:solidFill>
                  <a:schemeClr val="tx1"/>
                </a:solidFill>
              </a:rPr>
              <a:t>megtérítéséhez </a:t>
            </a:r>
            <a:r>
              <a:rPr lang="hu-HU" sz="2000" b="1" dirty="0">
                <a:solidFill>
                  <a:schemeClr val="tx1"/>
                </a:solidFill>
              </a:rPr>
              <a:t>több feltétel együttes teljesülése </a:t>
            </a:r>
            <a:r>
              <a:rPr lang="hu-HU" sz="2000" b="1" dirty="0" smtClean="0">
                <a:solidFill>
                  <a:schemeClr val="tx1"/>
                </a:solidFill>
              </a:rPr>
              <a:t>szükséges</a:t>
            </a:r>
            <a:r>
              <a:rPr lang="hu-HU" sz="2000" dirty="0" smtClean="0">
                <a:solidFill>
                  <a:schemeClr val="tx1"/>
                </a:solidFill>
              </a:rPr>
              <a:t>, így: 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• </a:t>
            </a:r>
            <a:r>
              <a:rPr lang="hu-HU" sz="2000" dirty="0">
                <a:solidFill>
                  <a:schemeClr val="tx1"/>
                </a:solidFill>
              </a:rPr>
              <a:t>a magatartás </a:t>
            </a:r>
            <a:r>
              <a:rPr lang="hu-HU" sz="2000" dirty="0" smtClean="0">
                <a:solidFill>
                  <a:schemeClr val="tx1"/>
                </a:solidFill>
              </a:rPr>
              <a:t>jogellenessége,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• </a:t>
            </a:r>
            <a:r>
              <a:rPr lang="hu-HU" sz="2000" dirty="0">
                <a:solidFill>
                  <a:schemeClr val="tx1"/>
                </a:solidFill>
              </a:rPr>
              <a:t>a tényleges károsodás bekövetkezése és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• </a:t>
            </a:r>
            <a:r>
              <a:rPr lang="hu-HU" sz="2000" dirty="0">
                <a:solidFill>
                  <a:schemeClr val="tx1"/>
                </a:solidFill>
              </a:rPr>
              <a:t>az állítólagos magatartás és a kár közötti ok-okozati összefüggés.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b="1" dirty="0"/>
              <a:t>Jogorvoslatok</a:t>
            </a:r>
            <a:endParaRPr lang="en-US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287636" y="1556792"/>
            <a:ext cx="84608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 fellebbezés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 Törvényszék határozata ellen </a:t>
            </a:r>
            <a:r>
              <a:rPr lang="hu-HU" sz="2000" dirty="0" smtClean="0">
                <a:solidFill>
                  <a:srgbClr val="000000"/>
                </a:solidFill>
              </a:rPr>
              <a:t>a Bírósághoz fellebbezést </a:t>
            </a:r>
            <a:r>
              <a:rPr lang="hu-HU" sz="2000" dirty="0">
                <a:solidFill>
                  <a:srgbClr val="000000"/>
                </a:solidFill>
              </a:rPr>
              <a:t>lehet benyújtani </a:t>
            </a:r>
            <a:r>
              <a:rPr lang="hu-HU" sz="2000" dirty="0" smtClean="0">
                <a:solidFill>
                  <a:srgbClr val="000000"/>
                </a:solidFill>
              </a:rPr>
              <a:t>a megtámadott határozat közlésétől számított két hónapon belül.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fellebbezésben lehet hivatkozni a Törvényszék hatáskörének hiányára, a fellebbező érdekeit hátrányosan befolyásoló eljárási szabálytalanságra, továbbá az uniós jognak a Törvényszék általi megsértésére.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Felülvizsgálat</a:t>
            </a:r>
            <a:r>
              <a:rPr lang="hu-HU" sz="2000" dirty="0" smtClean="0">
                <a:solidFill>
                  <a:srgbClr val="000000"/>
                </a:solidFill>
              </a:rPr>
              <a:t> túlnyomórészt nem élő jogintézmény, ezért kivételes esetekben fordulhat elő. A Törvényszék határozatával szemben az </a:t>
            </a:r>
            <a:r>
              <a:rPr lang="hu-HU" sz="2000" b="1" dirty="0" smtClean="0">
                <a:solidFill>
                  <a:srgbClr val="000000"/>
                </a:solidFill>
              </a:rPr>
              <a:t>első főtanácsnok indítványozhat felülvizsgálatot</a:t>
            </a:r>
            <a:r>
              <a:rPr lang="hu-HU" sz="2000" dirty="0" smtClean="0">
                <a:solidFill>
                  <a:srgbClr val="000000"/>
                </a:solidFill>
              </a:rPr>
              <a:t>. Jelenleg csak elvi lehetőség van erre.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Perújítás</a:t>
            </a:r>
            <a:r>
              <a:rPr lang="hu-HU" sz="2000" dirty="0" smtClean="0">
                <a:solidFill>
                  <a:srgbClr val="000000"/>
                </a:solidFill>
              </a:rPr>
              <a:t> egy ritka rendkívüli jogorvoslati forma. Ebben az esetben a felek az ítélet meghozatalától </a:t>
            </a:r>
            <a:r>
              <a:rPr lang="hu-HU" sz="2000" b="1" dirty="0" smtClean="0">
                <a:solidFill>
                  <a:srgbClr val="000000"/>
                </a:solidFill>
              </a:rPr>
              <a:t>számított 10 éven belül a Bírósághoz fordulhatnak</a:t>
            </a:r>
            <a:r>
              <a:rPr lang="hu-HU" sz="2000" dirty="0" smtClean="0">
                <a:solidFill>
                  <a:srgbClr val="000000"/>
                </a:solidFill>
              </a:rPr>
              <a:t>, ha olyan döntő jelentőségű tény merült fel, amely az ítélet meghozatalát megelőzően </a:t>
            </a:r>
            <a:r>
              <a:rPr lang="hu-HU" sz="2000" b="1" dirty="0" smtClean="0">
                <a:solidFill>
                  <a:srgbClr val="000000"/>
                </a:solidFill>
              </a:rPr>
              <a:t>ismeretlen volt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Vélemény kérése iránti eljárás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Vélemény iránti kérelmet </a:t>
            </a:r>
            <a:r>
              <a:rPr lang="hu-HU" sz="2000" b="1" dirty="0" smtClean="0">
                <a:solidFill>
                  <a:srgbClr val="000000"/>
                </a:solidFill>
              </a:rPr>
              <a:t>bármely tagállam, az Európai Parlament, a Tanács vagy az Európai Bizottság terjeszthet elő</a:t>
            </a:r>
            <a:r>
              <a:rPr lang="hu-HU" sz="2000" dirty="0" smtClean="0">
                <a:solidFill>
                  <a:srgbClr val="000000"/>
                </a:solidFill>
              </a:rPr>
              <a:t>.  Olyan esetekben kérhető az Európai Bíróság véleménye, ha az Európai Unió </a:t>
            </a:r>
            <a:r>
              <a:rPr lang="hu-HU" sz="2000" b="1" dirty="0" smtClean="0">
                <a:solidFill>
                  <a:srgbClr val="000000"/>
                </a:solidFill>
              </a:rPr>
              <a:t>nemzetközi megállapodást tervez aláírni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Ha a Bíróság kedvezőtlen véleményt ad, a megállapodás akkor léphet hatályba, ha azt módosítják.</a:t>
            </a:r>
          </a:p>
        </p:txBody>
      </p:sp>
    </p:spTree>
    <p:extLst>
      <p:ext uri="{BB962C8B-B14F-4D97-AF65-F5344CB8AC3E}">
        <p14:creationId xmlns:p14="http://schemas.microsoft.com/office/powerpoint/2010/main" val="13171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7017" y="646638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curia.europa.eu</a:t>
            </a:r>
            <a:endParaRPr lang="hu-HU" sz="11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6554"/>
            <a:ext cx="8208912" cy="57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2963"/>
            <a:ext cx="2808188" cy="531490"/>
          </a:xfrm>
        </p:spPr>
        <p:txBody>
          <a:bodyPr/>
          <a:lstStyle/>
          <a:p>
            <a:pPr lvl="0"/>
            <a:r>
              <a:rPr lang="hu-HU" sz="3600" dirty="0" smtClean="0"/>
              <a:t>Bíróság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852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Az Európai Unió Bírósága</a:t>
            </a:r>
            <a:endParaRPr lang="hu-HU" sz="36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63888" y="1412776"/>
            <a:ext cx="5580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27 </a:t>
            </a:r>
            <a:r>
              <a:rPr lang="hu-HU" sz="2000" b="1" dirty="0">
                <a:latin typeface="+mj-lt"/>
              </a:rPr>
              <a:t>bíró és 11 főtanácsnok </a:t>
            </a:r>
            <a:r>
              <a:rPr lang="hu-HU" sz="2000" b="1" dirty="0" smtClean="0">
                <a:latin typeface="+mj-lt"/>
              </a:rPr>
              <a:t>alkotja a Bíróságot</a:t>
            </a:r>
            <a:r>
              <a:rPr lang="hu-HU" sz="2000" dirty="0" smtClean="0">
                <a:latin typeface="+mj-lt"/>
              </a:rPr>
              <a:t>. </a:t>
            </a:r>
          </a:p>
          <a:p>
            <a:pPr algn="just"/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bírákat és a főtanácsnokokat </a:t>
            </a:r>
            <a:r>
              <a:rPr lang="hu-HU" sz="2000" dirty="0">
                <a:latin typeface="+mj-lt"/>
              </a:rPr>
              <a:t>a tagállamok kormányai </a:t>
            </a:r>
            <a:r>
              <a:rPr lang="hu-HU" sz="2000" dirty="0" smtClean="0">
                <a:latin typeface="+mj-lt"/>
              </a:rPr>
              <a:t>nevezik </a:t>
            </a:r>
            <a:r>
              <a:rPr lang="hu-HU" sz="2000" dirty="0">
                <a:latin typeface="+mj-lt"/>
              </a:rPr>
              <a:t>ki. </a:t>
            </a:r>
            <a:r>
              <a:rPr lang="hu-HU" sz="2000" b="1" dirty="0">
                <a:latin typeface="+mj-lt"/>
              </a:rPr>
              <a:t>Megbízásuk hat évre szól, és megújítható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Olyan </a:t>
            </a:r>
            <a:r>
              <a:rPr lang="hu-HU" sz="2000" dirty="0">
                <a:latin typeface="+mj-lt"/>
              </a:rPr>
              <a:t>személyek </a:t>
            </a:r>
            <a:r>
              <a:rPr lang="hu-HU" sz="2000" dirty="0" smtClean="0">
                <a:latin typeface="+mj-lt"/>
              </a:rPr>
              <a:t>lehetnek bírák, </a:t>
            </a:r>
            <a:r>
              <a:rPr lang="hu-HU" sz="2000" dirty="0">
                <a:latin typeface="+mj-lt"/>
              </a:rPr>
              <a:t>akiknek </a:t>
            </a:r>
            <a:r>
              <a:rPr lang="hu-HU" sz="2000" b="1" dirty="0">
                <a:latin typeface="+mj-lt"/>
              </a:rPr>
              <a:t>függetlenségéhez nem férhet kétség</a:t>
            </a:r>
            <a:r>
              <a:rPr lang="hu-HU" sz="2000" dirty="0">
                <a:latin typeface="+mj-lt"/>
              </a:rPr>
              <a:t>, és akik megfelelnek az országukban a </a:t>
            </a:r>
            <a:r>
              <a:rPr lang="hu-HU" sz="2000" b="1" dirty="0">
                <a:latin typeface="+mj-lt"/>
              </a:rPr>
              <a:t>legmagasabb bírói tisztségekbe történő kinevezéshez szükséges feltételeknek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 smtClean="0">
                <a:latin typeface="+mj-lt"/>
              </a:rPr>
              <a:t>elismert </a:t>
            </a:r>
            <a:r>
              <a:rPr lang="hu-HU" sz="2000" b="1" dirty="0">
                <a:latin typeface="+mj-lt"/>
              </a:rPr>
              <a:t>szakértelemmel rendelkező jogtudósok</a:t>
            </a:r>
            <a:r>
              <a:rPr lang="hu-HU" sz="2000" dirty="0">
                <a:latin typeface="+mj-lt"/>
              </a:rPr>
              <a:t>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1072"/>
            <a:ext cx="2684740" cy="300171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69301" y="4420910"/>
            <a:ext cx="2428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/>
              <a:t>https://</a:t>
            </a:r>
            <a:r>
              <a:rPr lang="hu-HU" sz="900" dirty="0" smtClean="0"/>
              <a:t>www.europeanlawinstitute.eu</a:t>
            </a:r>
            <a:endParaRPr lang="hu-HU" sz="9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66428" y="4675080"/>
            <a:ext cx="8194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Koen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Lenaerts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(Belgium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jogi </a:t>
            </a:r>
            <a:r>
              <a:rPr lang="hu-HU" sz="1600" dirty="0"/>
              <a:t>diploma és jogi doktorátus (</a:t>
            </a:r>
            <a:r>
              <a:rPr lang="hu-HU" sz="1600" dirty="0" err="1"/>
              <a:t>Katholieke</a:t>
            </a:r>
            <a:r>
              <a:rPr lang="hu-HU" sz="1600" dirty="0"/>
              <a:t> </a:t>
            </a:r>
            <a:r>
              <a:rPr lang="hu-HU" sz="1600" dirty="0" err="1"/>
              <a:t>Universiteit</a:t>
            </a:r>
            <a:r>
              <a:rPr lang="hu-HU" sz="1600" dirty="0"/>
              <a:t> </a:t>
            </a:r>
            <a:r>
              <a:rPr lang="hu-HU" sz="1600" dirty="0" err="1"/>
              <a:t>Leuven</a:t>
            </a:r>
            <a:r>
              <a:rPr lang="hu-HU" sz="1600" dirty="0"/>
              <a:t>); Master of </a:t>
            </a:r>
            <a:r>
              <a:rPr lang="hu-HU" sz="1600" dirty="0" err="1"/>
              <a:t>Laws</a:t>
            </a:r>
            <a:r>
              <a:rPr lang="hu-HU" sz="1600" dirty="0"/>
              <a:t>, Master </a:t>
            </a:r>
            <a:r>
              <a:rPr lang="hu-HU" sz="1600" dirty="0" err="1"/>
              <a:t>in</a:t>
            </a:r>
            <a:r>
              <a:rPr lang="hu-HU" sz="1600" dirty="0"/>
              <a:t> Public </a:t>
            </a:r>
            <a:r>
              <a:rPr lang="hu-HU" sz="1600" dirty="0" err="1"/>
              <a:t>Administration</a:t>
            </a:r>
            <a:r>
              <a:rPr lang="hu-HU" sz="1600" dirty="0"/>
              <a:t> (Harvard University); </a:t>
            </a:r>
            <a:endParaRPr lang="hu-H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1989</a:t>
            </a:r>
            <a:r>
              <a:rPr lang="hu-HU" sz="1600" dirty="0"/>
              <a:t>. szeptember 25-től 2003. október 6-ig az Elsőfokú Bíróság bírája; 2003. október 7-től a Bíróság bírája; 2012. október 9-től 2015. október 7-ig a Bíróság elnökhelyettese; </a:t>
            </a:r>
            <a:r>
              <a:rPr lang="hu-HU" sz="1600" b="1" dirty="0"/>
              <a:t>2015. október 8-től a Bíróság elnöke.</a:t>
            </a:r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Közel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30 éves bírói tapasztalattal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rendelkezik.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2963"/>
            <a:ext cx="2808188" cy="531490"/>
          </a:xfrm>
        </p:spPr>
        <p:txBody>
          <a:bodyPr/>
          <a:lstStyle/>
          <a:p>
            <a:pPr lvl="0"/>
            <a:r>
              <a:rPr lang="hu-HU" sz="3600" dirty="0" smtClean="0"/>
              <a:t>Bíróság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852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Az Európai Unió Bírósága</a:t>
            </a:r>
            <a:endParaRPr lang="hu-HU" sz="36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3528" y="1319857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+mj-lt"/>
              </a:rPr>
              <a:t>A </a:t>
            </a:r>
            <a:r>
              <a:rPr lang="hu-HU" b="1" dirty="0" smtClean="0">
                <a:latin typeface="+mj-lt"/>
              </a:rPr>
              <a:t>Bíróság </a:t>
            </a:r>
            <a:r>
              <a:rPr lang="hu-HU" b="1" dirty="0">
                <a:latin typeface="+mj-lt"/>
              </a:rPr>
              <a:t>elnökét és elnökhelyettesét </a:t>
            </a:r>
            <a:r>
              <a:rPr lang="hu-HU" dirty="0">
                <a:latin typeface="+mj-lt"/>
              </a:rPr>
              <a:t>a bírák maguk közül választják meg hároméves, megújítható időtartamra.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b="1" dirty="0" smtClean="0">
                <a:latin typeface="+mj-lt"/>
              </a:rPr>
              <a:t>Az </a:t>
            </a:r>
            <a:r>
              <a:rPr lang="hu-HU" b="1" dirty="0">
                <a:latin typeface="+mj-lt"/>
              </a:rPr>
              <a:t>elnök</a:t>
            </a:r>
            <a:r>
              <a:rPr lang="hu-HU" dirty="0">
                <a:latin typeface="+mj-lt"/>
              </a:rPr>
              <a:t> irányítja a Bíróság munkáját, és elnököl a legnagyobb létszámú ítélkező testületek tárgyalásain, illetve tanácskozásain. </a:t>
            </a:r>
          </a:p>
          <a:p>
            <a:pPr algn="just"/>
            <a:r>
              <a:rPr lang="hu-HU" b="1" dirty="0">
                <a:latin typeface="+mj-lt"/>
              </a:rPr>
              <a:t>A </a:t>
            </a:r>
            <a:r>
              <a:rPr lang="hu-HU" b="1" dirty="0" smtClean="0">
                <a:latin typeface="+mj-lt"/>
              </a:rPr>
              <a:t>főtanácsnokoknak </a:t>
            </a:r>
            <a:r>
              <a:rPr lang="hu-HU" dirty="0" smtClean="0">
                <a:latin typeface="+mj-lt"/>
              </a:rPr>
              <a:t>az a feladata, </a:t>
            </a:r>
            <a:r>
              <a:rPr lang="hu-HU" dirty="0">
                <a:latin typeface="+mj-lt"/>
              </a:rPr>
              <a:t>hogy a Bíróság előtt folyamatban lévő ügyekben </a:t>
            </a:r>
            <a:r>
              <a:rPr lang="hu-HU" dirty="0" smtClean="0">
                <a:latin typeface="+mj-lt"/>
              </a:rPr>
              <a:t>előterjesszék </a:t>
            </a:r>
            <a:r>
              <a:rPr lang="hu-HU" dirty="0">
                <a:latin typeface="+mj-lt"/>
              </a:rPr>
              <a:t>jogi </a:t>
            </a:r>
            <a:r>
              <a:rPr lang="hu-HU" dirty="0" smtClean="0">
                <a:latin typeface="+mj-lt"/>
              </a:rPr>
              <a:t>szakvéleményüket.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25" y="1484784"/>
            <a:ext cx="2438551" cy="315669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07504" y="4700899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Juhász Endre</a:t>
            </a:r>
            <a:r>
              <a:rPr lang="hu-HU" sz="1400" dirty="0"/>
              <a:t>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magyar jogász, diplomata, volt </a:t>
            </a:r>
            <a:r>
              <a:rPr lang="hu-HU" sz="1400" dirty="0" smtClean="0"/>
              <a:t>miniszter,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József </a:t>
            </a:r>
            <a:r>
              <a:rPr lang="hu-HU" sz="1400" dirty="0"/>
              <a:t>Attila Tudományegyetem Jogtudományi </a:t>
            </a:r>
            <a:r>
              <a:rPr lang="hu-HU" sz="1400" dirty="0" smtClean="0"/>
              <a:t>Karán 1967-ben </a:t>
            </a:r>
            <a:r>
              <a:rPr lang="hu-HU" sz="1400" dirty="0"/>
              <a:t>szerzett jogi doktorátust. Emellett a </a:t>
            </a:r>
            <a:r>
              <a:rPr lang="hu-HU" sz="1400" dirty="0" smtClean="0"/>
              <a:t>Strasbourgi </a:t>
            </a:r>
            <a:r>
              <a:rPr lang="hu-HU" sz="1400" dirty="0"/>
              <a:t>Egyetemen nemzetközi összehasonlító jogot hallgatott</a:t>
            </a:r>
            <a:r>
              <a:rPr lang="hu-HU" sz="14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1992-ben Nemzetközi </a:t>
            </a:r>
            <a:r>
              <a:rPr lang="hu-HU" sz="1400" dirty="0"/>
              <a:t>Gazdasági Kapcsolatok Minisztériumának főtitkára és az európai ügyek hivatalvezetője lett. </a:t>
            </a:r>
            <a:r>
              <a:rPr lang="hu-HU" sz="1400" dirty="0" smtClean="0"/>
              <a:t>1993-ban </a:t>
            </a:r>
            <a:r>
              <a:rPr lang="hu-HU" sz="1400" dirty="0"/>
              <a:t>a minisztérium közigazgatási államtitkárává nevezték ki. </a:t>
            </a:r>
            <a:endParaRPr lang="hu-H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1995-ben</a:t>
            </a:r>
            <a:r>
              <a:rPr lang="hu-HU" sz="1400" dirty="0"/>
              <a:t> Magyarország az Európai Unióhoz akkreditált nagykövete lett. Ilyen minőségében 1998-tól a csatlakozási tárgyalások főtárgyalója is volt</a:t>
            </a:r>
            <a:r>
              <a:rPr lang="hu-HU" sz="1400" dirty="0" smtClean="0"/>
              <a:t>.</a:t>
            </a:r>
            <a:r>
              <a:rPr lang="hu-HU" sz="1400" dirty="0"/>
              <a:t> </a:t>
            </a:r>
            <a:endParaRPr lang="hu-H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b="1" dirty="0" smtClean="0"/>
              <a:t>2004-ben </a:t>
            </a:r>
            <a:r>
              <a:rPr lang="hu-HU" sz="1400" b="1" dirty="0"/>
              <a:t>az Európai Unió Bíróságának tagja </a:t>
            </a:r>
            <a:r>
              <a:rPr lang="hu-HU" sz="1400" b="1" dirty="0" smtClean="0"/>
              <a:t>lett</a:t>
            </a:r>
            <a:r>
              <a:rPr lang="hu-HU" sz="1400" dirty="0" smtClean="0"/>
              <a:t>. 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517825" y="4663722"/>
            <a:ext cx="1922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kuria-birosag.hu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8425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912" y="0"/>
            <a:ext cx="7772400" cy="1470025"/>
          </a:xfrm>
        </p:spPr>
        <p:txBody>
          <a:bodyPr/>
          <a:lstStyle/>
          <a:p>
            <a:pPr lvl="0"/>
            <a:r>
              <a:rPr lang="hu-HU" sz="3600" b="1" dirty="0" smtClean="0"/>
              <a:t>Az Európai Unió Bírósága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dirty="0" smtClean="0"/>
              <a:t>Bíróság hatásköre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2384" y="4541043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További információkért klikk: </a:t>
            </a:r>
            <a:r>
              <a:rPr lang="hu-HU" sz="1400" dirty="0" smtClean="0">
                <a:hlinkClick r:id="rId2"/>
              </a:rPr>
              <a:t>LINK</a:t>
            </a:r>
            <a:endParaRPr lang="hu-HU" sz="1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FB9CC305-5D01-440F-830B-EDFA15E15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965754"/>
              </p:ext>
            </p:extLst>
          </p:nvPr>
        </p:nvGraphicFramePr>
        <p:xfrm>
          <a:off x="4427984" y="1556792"/>
          <a:ext cx="4392488" cy="482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4" y="2204864"/>
            <a:ext cx="409645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2963"/>
            <a:ext cx="2808188" cy="531490"/>
          </a:xfrm>
        </p:spPr>
        <p:txBody>
          <a:bodyPr/>
          <a:lstStyle/>
          <a:p>
            <a:pPr lvl="0"/>
            <a:r>
              <a:rPr lang="hu-HU" sz="3600" dirty="0" smtClean="0"/>
              <a:t>Törvényszék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852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Az Európai Unió Bírósága</a:t>
            </a:r>
            <a:endParaRPr lang="hu-HU" sz="36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5120095"/>
            <a:ext cx="2106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curia.europa.eu</a:t>
            </a:r>
            <a:endParaRPr lang="hu-HU" sz="1100" dirty="0"/>
          </a:p>
        </p:txBody>
      </p:sp>
      <p:sp>
        <p:nvSpPr>
          <p:cNvPr id="7" name="Téglalap 6"/>
          <p:cNvSpPr/>
          <p:nvPr/>
        </p:nvSpPr>
        <p:spPr>
          <a:xfrm>
            <a:off x="467544" y="1556792"/>
            <a:ext cx="8209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+mj-lt"/>
              </a:rPr>
              <a:t>A Törvényszéket </a:t>
            </a:r>
            <a:r>
              <a:rPr lang="hu-HU" b="1" dirty="0">
                <a:latin typeface="+mj-lt"/>
              </a:rPr>
              <a:t>tagállamonként</a:t>
            </a:r>
            <a:r>
              <a:rPr lang="hu-HU" dirty="0">
                <a:latin typeface="+mj-lt"/>
              </a:rPr>
              <a:t> </a:t>
            </a:r>
            <a:r>
              <a:rPr lang="hu-HU" b="1" dirty="0">
                <a:latin typeface="+mj-lt"/>
              </a:rPr>
              <a:t>két-két bíró alkotja</a:t>
            </a:r>
            <a:r>
              <a:rPr lang="hu-HU" dirty="0">
                <a:latin typeface="+mj-lt"/>
              </a:rPr>
              <a:t>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bírákat a </a:t>
            </a:r>
            <a:r>
              <a:rPr lang="hu-HU" b="1" dirty="0">
                <a:latin typeface="+mj-lt"/>
              </a:rPr>
              <a:t>tagállamok kormányai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nevezik </a:t>
            </a:r>
            <a:r>
              <a:rPr lang="hu-HU" dirty="0">
                <a:latin typeface="+mj-lt"/>
              </a:rPr>
              <a:t>ki. Megbízásuk </a:t>
            </a:r>
            <a:r>
              <a:rPr lang="hu-HU" b="1" dirty="0">
                <a:latin typeface="+mj-lt"/>
              </a:rPr>
              <a:t>hat évre szól </a:t>
            </a:r>
            <a:r>
              <a:rPr lang="hu-HU" dirty="0">
                <a:latin typeface="+mj-lt"/>
              </a:rPr>
              <a:t>és megújítható.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Törvényszék elnökét a bírák maguk közül választják meg hároméves időtartamra. A hivatalvezetőt is a bírák nevezik ki hatéves időtartamra.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4120"/>
            <a:ext cx="3714750" cy="208597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95536" y="5381705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+mj-lt"/>
              </a:rPr>
              <a:t>Marc van der </a:t>
            </a:r>
            <a:r>
              <a:rPr lang="hu-HU" sz="1600" b="1" dirty="0" err="1" smtClean="0">
                <a:latin typeface="+mj-lt"/>
              </a:rPr>
              <a:t>Woude</a:t>
            </a:r>
            <a:endParaRPr lang="hu-HU" sz="1600" b="1" dirty="0" smtClean="0">
              <a:latin typeface="+mj-lt"/>
            </a:endParaRPr>
          </a:p>
          <a:p>
            <a:r>
              <a:rPr lang="hu-HU" sz="1600" dirty="0">
                <a:latin typeface="+mj-lt"/>
              </a:rPr>
              <a:t>holland jogász </a:t>
            </a:r>
            <a:endParaRPr lang="hu-HU" sz="1600" dirty="0" smtClean="0">
              <a:latin typeface="+mj-lt"/>
            </a:endParaRPr>
          </a:p>
          <a:p>
            <a:r>
              <a:rPr lang="hu-HU" sz="1600" dirty="0">
                <a:latin typeface="+mj-lt"/>
              </a:rPr>
              <a:t>2010. szeptember 13-tól a Törvényszék bírája</a:t>
            </a:r>
            <a:r>
              <a:rPr lang="hu-HU" sz="1600" dirty="0" smtClean="0">
                <a:latin typeface="+mj-lt"/>
              </a:rPr>
              <a:t>.</a:t>
            </a:r>
          </a:p>
          <a:p>
            <a:r>
              <a:rPr lang="hu-HU" sz="1600" dirty="0">
                <a:latin typeface="+mj-lt"/>
              </a:rPr>
              <a:t>2019. szeptember 27-től a Törvényszék elnöke.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0" y="2780922"/>
            <a:ext cx="1833190" cy="179022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7076090" y="4571147"/>
            <a:ext cx="20681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curia.europa.eu</a:t>
            </a:r>
            <a:endParaRPr lang="hu-HU" sz="105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74612" y="3034120"/>
            <a:ext cx="230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 smtClean="0">
                <a:latin typeface="+mj-lt"/>
              </a:rPr>
              <a:t>Csehi Zoltán</a:t>
            </a:r>
          </a:p>
          <a:p>
            <a:pPr algn="just"/>
            <a:r>
              <a:rPr lang="hu-HU" sz="1600" dirty="0">
                <a:latin typeface="+mj-lt"/>
              </a:rPr>
              <a:t>m</a:t>
            </a:r>
            <a:r>
              <a:rPr lang="hu-HU" sz="1600" dirty="0" smtClean="0">
                <a:latin typeface="+mj-lt"/>
              </a:rPr>
              <a:t>agyar jogász, művészettörténész</a:t>
            </a:r>
          </a:p>
          <a:p>
            <a:pPr algn="just"/>
            <a:r>
              <a:rPr lang="hu-HU" sz="1600" dirty="0">
                <a:latin typeface="+mj-lt"/>
              </a:rPr>
              <a:t>2016. április </a:t>
            </a:r>
            <a:r>
              <a:rPr lang="hu-HU" sz="1600" dirty="0" smtClean="0">
                <a:latin typeface="+mj-lt"/>
              </a:rPr>
              <a:t>13.-tól </a:t>
            </a:r>
            <a:r>
              <a:rPr lang="hu-HU" sz="1600" dirty="0">
                <a:latin typeface="+mj-lt"/>
              </a:rPr>
              <a:t>a Törvényszék bírája</a:t>
            </a:r>
            <a:r>
              <a:rPr lang="hu-HU" sz="1600" dirty="0" smtClean="0">
                <a:latin typeface="+mj-lt"/>
              </a:rPr>
              <a:t>.</a:t>
            </a:r>
            <a:endParaRPr lang="hu-HU" sz="1600" dirty="0">
              <a:latin typeface="+mj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593323" y="4571147"/>
            <a:ext cx="2664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+mj-lt"/>
              </a:rPr>
              <a:t>Berke Barna</a:t>
            </a:r>
          </a:p>
          <a:p>
            <a:pPr algn="just"/>
            <a:r>
              <a:rPr lang="hu-HU" sz="1600" dirty="0" smtClean="0">
                <a:latin typeface="+mj-lt"/>
              </a:rPr>
              <a:t>magyar jogász, az Igazságügyi </a:t>
            </a:r>
            <a:r>
              <a:rPr lang="hu-HU" sz="1600" dirty="0">
                <a:latin typeface="+mj-lt"/>
              </a:rPr>
              <a:t>Minisztérium európai uniós és nemzetközi igazságügyi </a:t>
            </a:r>
            <a:endParaRPr lang="hu-HU" sz="1600" dirty="0" smtClean="0">
              <a:latin typeface="+mj-lt"/>
            </a:endParaRPr>
          </a:p>
          <a:p>
            <a:pPr algn="just"/>
            <a:r>
              <a:rPr lang="hu-HU" sz="1600" dirty="0" smtClean="0">
                <a:latin typeface="+mj-lt"/>
              </a:rPr>
              <a:t>együttműködésért </a:t>
            </a:r>
            <a:r>
              <a:rPr lang="hu-HU" sz="1600" dirty="0">
                <a:latin typeface="+mj-lt"/>
              </a:rPr>
              <a:t>felelős államtitkára (2014–2016</a:t>
            </a:r>
            <a:r>
              <a:rPr lang="hu-HU" sz="1600" dirty="0" smtClean="0">
                <a:latin typeface="+mj-lt"/>
              </a:rPr>
              <a:t>);</a:t>
            </a:r>
          </a:p>
          <a:p>
            <a:pPr algn="just"/>
            <a:r>
              <a:rPr lang="hu-HU" sz="1600" dirty="0" smtClean="0">
                <a:latin typeface="+mj-lt"/>
              </a:rPr>
              <a:t>2016</a:t>
            </a:r>
            <a:r>
              <a:rPr lang="hu-HU" sz="1600" dirty="0">
                <a:latin typeface="+mj-lt"/>
              </a:rPr>
              <a:t>. szeptember 19-től a Törvényszék bírája</a:t>
            </a:r>
            <a:r>
              <a:rPr lang="hu-HU" sz="1600" dirty="0" smtClean="0">
                <a:latin typeface="+mj-lt"/>
              </a:rPr>
              <a:t>.</a:t>
            </a:r>
          </a:p>
          <a:p>
            <a:pPr algn="just"/>
            <a:endParaRPr lang="hu-HU" sz="1600" b="1" dirty="0" smtClean="0">
              <a:latin typeface="+mj-lt"/>
            </a:endParaRPr>
          </a:p>
          <a:p>
            <a:endParaRPr lang="hu-HU" sz="1600" dirty="0">
              <a:latin typeface="+mj-lt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84" y="4832757"/>
            <a:ext cx="1399805" cy="1866406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075805" y="6610347"/>
            <a:ext cx="2085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www.kormany.hu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15856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8591</TotalTime>
  <Words>3971</Words>
  <Application>Microsoft Office PowerPoint</Application>
  <PresentationFormat>Diavetítés a képernyőre (4:3 oldalarány)</PresentationFormat>
  <Paragraphs>362</Paragraphs>
  <Slides>47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Office-téma</vt:lpstr>
      <vt:lpstr>Az Európai Unió Bíróság Uniós bíráskodás és bírósági eljárások</vt:lpstr>
      <vt:lpstr>Az Európai Unió Bírósága</vt:lpstr>
      <vt:lpstr>Az Európai Unió Bírósága</vt:lpstr>
      <vt:lpstr>Az Európai Unió Bíróságának összetétele</vt:lpstr>
      <vt:lpstr>PowerPoint bemutató</vt:lpstr>
      <vt:lpstr>Bíróság</vt:lpstr>
      <vt:lpstr>Bíróság</vt:lpstr>
      <vt:lpstr>Az Európai Unió Bírósága Bíróság hatásköre</vt:lpstr>
      <vt:lpstr>Törvényszék</vt:lpstr>
      <vt:lpstr>Az Európai Unió Bírósága Törvényszék hatásköre</vt:lpstr>
      <vt:lpstr>Hogyan végzi munkáját az Európai Unió Bírósága?</vt:lpstr>
      <vt:lpstr>Hogyan végzi munkáját az Európai Unió Bírósága?</vt:lpstr>
      <vt:lpstr>Hogyan végzi munkáját az Európai Unió Bírósága?</vt:lpstr>
      <vt:lpstr>Az eljárás megindítása és az írásbeli szakasz</vt:lpstr>
      <vt:lpstr>Szóbeli szakasz</vt:lpstr>
      <vt:lpstr>Ítéletek</vt:lpstr>
      <vt:lpstr>A különleges eljárások</vt:lpstr>
      <vt:lpstr>A különleges eljárások</vt:lpstr>
      <vt:lpstr>Az eljárás költségei</vt:lpstr>
      <vt:lpstr>Nyelvhasználat</vt:lpstr>
      <vt:lpstr>Nyelvhasználat</vt:lpstr>
      <vt:lpstr>Az Európai Unió Bírósága előtt indítható eljárások</vt:lpstr>
      <vt:lpstr>Előzetes döntéshozatali eljárások</vt:lpstr>
      <vt:lpstr>Előzetes döntéshozatali eljárások  EUMSZ 267. cikk</vt:lpstr>
      <vt:lpstr>Előzetes döntéshozatali eljárások</vt:lpstr>
      <vt:lpstr>Előzetes döntéshozatali eljárások</vt:lpstr>
      <vt:lpstr>Előzetes döntéshozatali eljárások</vt:lpstr>
      <vt:lpstr>Előzetes döntéshozatali eljárások</vt:lpstr>
      <vt:lpstr>Előzetes döntéshozatali eljárások</vt:lpstr>
      <vt:lpstr>Előzetes döntéshozatali eljárások</vt:lpstr>
      <vt:lpstr>Kötelezettségszegési eljárás</vt:lpstr>
      <vt:lpstr>Kötelezettségszegési eljárás</vt:lpstr>
      <vt:lpstr>Kötelezettségszegési eljárás</vt:lpstr>
      <vt:lpstr>Kötelezettségszegési eljárás szakaszai</vt:lpstr>
      <vt:lpstr>Kötelezettségszegési eljárás szakaszai</vt:lpstr>
      <vt:lpstr>Kötelezettségszegési eljárás szakaszai Hivatalos felszólítás</vt:lpstr>
      <vt:lpstr>Kötelezettségszegési eljárás szakaszai Indokolással ellátott vélemény</vt:lpstr>
      <vt:lpstr>Kötelezettségszegési eljárás szakaszai</vt:lpstr>
      <vt:lpstr>Kötelezettségszegési eljárás</vt:lpstr>
      <vt:lpstr>Magyarországgal szemben indított kötelezettségszegési eljárások</vt:lpstr>
      <vt:lpstr>Semmissé nyilvánítási per</vt:lpstr>
      <vt:lpstr>Semmissé nyilvánítási per</vt:lpstr>
      <vt:lpstr>Semmissé nyilvánítási per</vt:lpstr>
      <vt:lpstr>Magyar vonatkozású semmisségi ügy</vt:lpstr>
      <vt:lpstr>Mulasztási per</vt:lpstr>
      <vt:lpstr>Kártérítési perek</vt:lpstr>
      <vt:lpstr>Jogorvoslatok</vt:lpstr>
    </vt:vector>
  </TitlesOfParts>
  <Company>dmjvph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Bartis Tímea</cp:lastModifiedBy>
  <cp:revision>331</cp:revision>
  <dcterms:created xsi:type="dcterms:W3CDTF">2010-04-21T07:27:43Z</dcterms:created>
  <dcterms:modified xsi:type="dcterms:W3CDTF">2020-04-03T12:01:24Z</dcterms:modified>
</cp:coreProperties>
</file>